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1"/>
  </p:sldMasterIdLst>
  <p:notesMasterIdLst>
    <p:notesMasterId r:id="rId20"/>
  </p:notesMasterIdLst>
  <p:handoutMasterIdLst>
    <p:handoutMasterId r:id="rId21"/>
  </p:handoutMasterIdLst>
  <p:sldIdLst>
    <p:sldId id="256" r:id="rId2"/>
    <p:sldId id="257" r:id="rId3"/>
    <p:sldId id="259" r:id="rId4"/>
    <p:sldId id="263" r:id="rId5"/>
    <p:sldId id="265" r:id="rId6"/>
    <p:sldId id="282" r:id="rId7"/>
    <p:sldId id="267" r:id="rId8"/>
    <p:sldId id="268" r:id="rId9"/>
    <p:sldId id="285" r:id="rId10"/>
    <p:sldId id="273" r:id="rId11"/>
    <p:sldId id="277" r:id="rId12"/>
    <p:sldId id="289" r:id="rId13"/>
    <p:sldId id="290" r:id="rId14"/>
    <p:sldId id="291" r:id="rId15"/>
    <p:sldId id="287" r:id="rId16"/>
    <p:sldId id="288" r:id="rId17"/>
    <p:sldId id="278" r:id="rId18"/>
    <p:sldId id="286" r:id="rId19"/>
  </p:sldIdLst>
  <p:sldSz cx="9144000" cy="6858000" type="screen4x3"/>
  <p:notesSz cx="6858000" cy="9144000"/>
  <p:defaultTextStyle>
    <a:defPPr>
      <a:defRPr lang="fr-FR"/>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71" autoAdjust="0"/>
    <p:restoredTop sz="94611" autoAdjust="0"/>
  </p:normalViewPr>
  <p:slideViewPr>
    <p:cSldViewPr snapToGrid="0" snapToObjects="1">
      <p:cViewPr>
        <p:scale>
          <a:sx n="75" d="100"/>
          <a:sy n="75" d="100"/>
        </p:scale>
        <p:origin x="-11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2BC21D5-65B2-49EF-A8FD-A42029E9A890}" type="datetime1">
              <a:rPr lang="fr-FR"/>
              <a:pPr>
                <a:defRPr/>
              </a:pPr>
              <a:t>11/12/2014</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fr-FR"/>
              <a:t>Pathway consortium meeting - 18-20/02/2013 - WP6: Workshop in Volos</a:t>
            </a: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898C1CB-9D26-43AF-B02A-ECAA8241FEBA}" type="slidenum">
              <a:rPr lang="fr-FR"/>
              <a:pPr>
                <a:defRPr/>
              </a:pPr>
              <a:t>‹#›</a:t>
            </a:fld>
            <a:endParaRPr lang="fr-FR"/>
          </a:p>
        </p:txBody>
      </p:sp>
    </p:spTree>
    <p:extLst>
      <p:ext uri="{BB962C8B-B14F-4D97-AF65-F5344CB8AC3E}">
        <p14:creationId xmlns:p14="http://schemas.microsoft.com/office/powerpoint/2010/main" val="2638192960"/>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E14F517F-B958-48E2-B4A8-293F92058A02}" type="datetime1">
              <a:rPr lang="fr-FR"/>
              <a:pPr>
                <a:defRPr/>
              </a:pPr>
              <a:t>11/12/2014</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r>
              <a:rPr lang="fr-FR"/>
              <a:t>Pathway consortium meeting - 18-20/02/2013 - WP6: Workshop in Volos</a:t>
            </a: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6709BB-2699-4D1C-8EAC-5064C2B41AFE}" type="slidenum">
              <a:rPr lang="fr-FR"/>
              <a:pPr>
                <a:defRPr/>
              </a:pPr>
              <a:t>‹#›</a:t>
            </a:fld>
            <a:endParaRPr lang="fr-FR"/>
          </a:p>
        </p:txBody>
      </p:sp>
    </p:spTree>
    <p:extLst>
      <p:ext uri="{BB962C8B-B14F-4D97-AF65-F5344CB8AC3E}">
        <p14:creationId xmlns:p14="http://schemas.microsoft.com/office/powerpoint/2010/main" val="366754099"/>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noProof="0" dirty="0" smtClean="0"/>
              <a:t>Go-Lab MOOC „Using online</a:t>
            </a:r>
            <a:r>
              <a:rPr lang="en-US" baseline="0" noProof="0" dirty="0" smtClean="0"/>
              <a:t> labs in the classroom: an introductory course for teachers“ explains main inquiry learning concepts and trains teachers in using the Go-Lab Portal and online labs. It targets primarily teachers who are not able to participate in presence workshops, e.g., because of time and financial reasons, or if living in a country outside Europe. The course can be also interesting for scientists, online lab providers, educational providers, etc.</a:t>
            </a:r>
          </a:p>
          <a:p>
            <a:endParaRPr lang="en-US" baseline="0" noProof="0" dirty="0" smtClean="0"/>
          </a:p>
          <a:p>
            <a:r>
              <a:rPr lang="en-US" baseline="0" noProof="0" dirty="0" smtClean="0"/>
              <a:t>Connection to WPs:</a:t>
            </a:r>
          </a:p>
          <a:p>
            <a:r>
              <a:rPr lang="en-US" baseline="0" noProof="0" dirty="0" smtClean="0"/>
              <a:t>WP4,5: the course gathers user feedback regarding the Portal and online labs (feedback forms after each course module)</a:t>
            </a:r>
          </a:p>
          <a:p>
            <a:r>
              <a:rPr lang="en-US" baseline="0" noProof="0" dirty="0" smtClean="0"/>
              <a:t>WP6: course participants will join Go-Lab community</a:t>
            </a:r>
          </a:p>
          <a:p>
            <a:r>
              <a:rPr lang="en-US" baseline="0" noProof="0" dirty="0" smtClean="0"/>
              <a:t>WP7: the course provides training for teachers helping them to integrate Go-Lab in their everyday teaching practice</a:t>
            </a:r>
          </a:p>
          <a:p>
            <a:r>
              <a:rPr lang="en-US" baseline="0" noProof="0" dirty="0" smtClean="0"/>
              <a:t>WP8: the course gathers teachers’ feedback regarding particular inquiry learning scenarios and respective ILS, experiences of creating lesson plans, experiences of using the Portal and particular online labs, creation of own ILS, etc. (self-evaluation and feedback forms)</a:t>
            </a:r>
          </a:p>
          <a:p>
            <a:r>
              <a:rPr lang="en-US" baseline="0" noProof="0" dirty="0" smtClean="0"/>
              <a:t>WP9: the course supports dissemination of the project; contributes to sustainability of the project, as the course can be offered also after the project finish.</a:t>
            </a:r>
            <a:endParaRPr lang="en-US" noProof="0" dirty="0"/>
          </a:p>
        </p:txBody>
      </p:sp>
      <p:sp>
        <p:nvSpPr>
          <p:cNvPr id="4" name="Foliennummernplatzhalter 3"/>
          <p:cNvSpPr>
            <a:spLocks noGrp="1"/>
          </p:cNvSpPr>
          <p:nvPr>
            <p:ph type="sldNum" sz="quarter" idx="10"/>
          </p:nvPr>
        </p:nvSpPr>
        <p:spPr/>
        <p:txBody>
          <a:bodyPr/>
          <a:lstStyle/>
          <a:p>
            <a:fld id="{40B5139A-EBCA-4E97-B6AC-279EE937D2F0}" type="slidenum">
              <a:rPr lang="en-US" smtClean="0"/>
              <a:t>9</a:t>
            </a:fld>
            <a:endParaRPr lang="en-US"/>
          </a:p>
        </p:txBody>
      </p:sp>
    </p:spTree>
    <p:extLst>
      <p:ext uri="{BB962C8B-B14F-4D97-AF65-F5344CB8AC3E}">
        <p14:creationId xmlns:p14="http://schemas.microsoft.com/office/powerpoint/2010/main" val="2145796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4"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11"/>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3"/>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8"/>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0"/>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necteur droit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9"/>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Connecteur droit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Connecteur droit 21"/>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Ellipse 23"/>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0" name="Ellipse 25"/>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Ellipse 24"/>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re 7"/>
          <p:cNvSpPr>
            <a:spLocks noGrp="1"/>
          </p:cNvSpPr>
          <p:nvPr>
            <p:ph type="ctrTitle"/>
          </p:nvPr>
        </p:nvSpPr>
        <p:spPr>
          <a:xfrm>
            <a:off x="2286000" y="3124200"/>
            <a:ext cx="6172200" cy="1894362"/>
          </a:xfrm>
        </p:spPr>
        <p:txBody>
          <a:bodyPr/>
          <a:lstStyle>
            <a:lvl1pPr>
              <a:defRPr b="1"/>
            </a:lvl1pPr>
          </a:lstStyle>
          <a:p>
            <a:r>
              <a:rPr lang="fr-FR" smtClean="0"/>
              <a:t>Cliquez et modifiez le titre</a:t>
            </a:r>
            <a:endParaRPr lang="en-US"/>
          </a:p>
        </p:txBody>
      </p:sp>
      <p:sp>
        <p:nvSpPr>
          <p:cNvPr id="9" name="Sous-titr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fr-FR" smtClean="0"/>
              <a:t>Cliquez pour modifier le style des sous-titres du masque</a:t>
            </a:r>
            <a:endParaRPr lang="en-US"/>
          </a:p>
        </p:txBody>
      </p:sp>
      <p:sp>
        <p:nvSpPr>
          <p:cNvPr id="22" name="Espace réservé de la date 27"/>
          <p:cNvSpPr>
            <a:spLocks noGrp="1"/>
          </p:cNvSpPr>
          <p:nvPr>
            <p:ph type="dt" sz="half" idx="10"/>
          </p:nvPr>
        </p:nvSpPr>
        <p:spPr bwMode="auto">
          <a:xfrm rot="5400000">
            <a:off x="7764463" y="1174750"/>
            <a:ext cx="2286000" cy="381000"/>
          </a:xfrm>
        </p:spPr>
        <p:txBody>
          <a:bodyPr/>
          <a:lstStyle>
            <a:lvl1pPr>
              <a:defRPr/>
            </a:lvl1pPr>
          </a:lstStyle>
          <a:p>
            <a:pPr>
              <a:defRPr/>
            </a:pPr>
            <a:fld id="{A02B5F2E-02C8-4C61-91DA-4CF3C7E1483D}" type="datetime1">
              <a:rPr lang="fr-FR"/>
              <a:pPr>
                <a:defRPr/>
              </a:pPr>
              <a:t>11/12/2014</a:t>
            </a:fld>
            <a:endParaRPr lang="fr-FR"/>
          </a:p>
        </p:txBody>
      </p:sp>
      <p:sp>
        <p:nvSpPr>
          <p:cNvPr id="23" name="Espace réservé du pied de page 16"/>
          <p:cNvSpPr>
            <a:spLocks noGrp="1"/>
          </p:cNvSpPr>
          <p:nvPr>
            <p:ph type="ftr" sz="quarter" idx="11"/>
          </p:nvPr>
        </p:nvSpPr>
        <p:spPr bwMode="auto">
          <a:xfrm rot="5400000">
            <a:off x="7077076" y="4181475"/>
            <a:ext cx="3657600" cy="384175"/>
          </a:xfrm>
        </p:spPr>
        <p:txBody>
          <a:bodyPr/>
          <a:lstStyle>
            <a:lvl1pPr>
              <a:defRPr/>
            </a:lvl1pPr>
          </a:lstStyle>
          <a:p>
            <a:pPr>
              <a:defRPr/>
            </a:pPr>
            <a:r>
              <a:rPr lang="fr-FR"/>
              <a:t>Pathway consortium meeting - 18-20/02/2013 - WP6: Workshop in Volos</a:t>
            </a:r>
          </a:p>
        </p:txBody>
      </p:sp>
      <p:sp>
        <p:nvSpPr>
          <p:cNvPr id="24" name="Espace réservé du numéro de diapositive 28"/>
          <p:cNvSpPr>
            <a:spLocks noGrp="1"/>
          </p:cNvSpPr>
          <p:nvPr>
            <p:ph type="sldNum" sz="quarter" idx="12"/>
          </p:nvPr>
        </p:nvSpPr>
        <p:spPr bwMode="auto">
          <a:xfrm>
            <a:off x="1325563" y="4929188"/>
            <a:ext cx="609600" cy="517525"/>
          </a:xfrm>
        </p:spPr>
        <p:txBody>
          <a:bodyPr/>
          <a:lstStyle>
            <a:lvl1pPr>
              <a:defRPr/>
            </a:lvl1pPr>
          </a:lstStyle>
          <a:p>
            <a:pPr>
              <a:defRPr/>
            </a:pPr>
            <a:fld id="{BE07DC0C-A78E-43EC-A3EB-1F00E5188CE9}" type="slidenum">
              <a:rPr lang="fr-FR"/>
              <a:pPr>
                <a:defRPr/>
              </a:pPr>
              <a:t>‹#›</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EC5967E9-8A68-408C-9CCC-559B85F6BC16}" type="datetime1">
              <a:rPr lang="fr-FR"/>
              <a:pPr>
                <a:defRPr/>
              </a:pPr>
              <a:t>11/12/2014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Pathway consortium meeting - 18-20/02/2013 - WP6: Workshop in Volos</a:t>
            </a:r>
            <a:endParaRPr lang="fr-FR" dirty="0"/>
          </a:p>
        </p:txBody>
      </p:sp>
      <p:sp>
        <p:nvSpPr>
          <p:cNvPr id="6" name="Espace réservé du numéro de diapositive 22"/>
          <p:cNvSpPr>
            <a:spLocks noGrp="1"/>
          </p:cNvSpPr>
          <p:nvPr>
            <p:ph type="sldNum" sz="quarter" idx="12"/>
          </p:nvPr>
        </p:nvSpPr>
        <p:spPr/>
        <p:txBody>
          <a:bodyPr/>
          <a:lstStyle>
            <a:lvl1pPr>
              <a:defRPr/>
            </a:lvl1pPr>
          </a:lstStyle>
          <a:p>
            <a:pPr>
              <a:defRPr/>
            </a:pPr>
            <a:fld id="{CD1F35D3-B771-48E6-A59E-BF15815CCEB6}" type="slidenum">
              <a:rPr lang="fr-FR"/>
              <a:pPr>
                <a:defRPr/>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9"/>
            <a:ext cx="1676400" cy="5851525"/>
          </a:xfrm>
        </p:spPr>
        <p:txBody>
          <a:bodyPr vert="eaVert"/>
          <a:lstStyle/>
          <a:p>
            <a:r>
              <a:rPr lang="fr-FR" smtClean="0"/>
              <a:t>Cliquez et modifiez le titre</a:t>
            </a:r>
            <a:endParaRPr lang="en-US"/>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13"/>
          <p:cNvSpPr>
            <a:spLocks noGrp="1"/>
          </p:cNvSpPr>
          <p:nvPr>
            <p:ph type="dt" sz="half" idx="10"/>
          </p:nvPr>
        </p:nvSpPr>
        <p:spPr/>
        <p:txBody>
          <a:bodyPr/>
          <a:lstStyle>
            <a:lvl1pPr>
              <a:defRPr/>
            </a:lvl1pPr>
          </a:lstStyle>
          <a:p>
            <a:pPr>
              <a:defRPr/>
            </a:pPr>
            <a:fld id="{07C03F91-5CFD-47DD-AC22-90049A4ADF0E}" type="datetime1">
              <a:rPr lang="fr-FR"/>
              <a:pPr>
                <a:defRPr/>
              </a:pPr>
              <a:t>11/12/2014</a:t>
            </a:fld>
            <a:endParaRPr lang="fr-FR"/>
          </a:p>
        </p:txBody>
      </p:sp>
      <p:sp>
        <p:nvSpPr>
          <p:cNvPr id="5" name="Espace réservé du pied de page 2"/>
          <p:cNvSpPr>
            <a:spLocks noGrp="1"/>
          </p:cNvSpPr>
          <p:nvPr>
            <p:ph type="ftr" sz="quarter" idx="11"/>
          </p:nvPr>
        </p:nvSpPr>
        <p:spPr/>
        <p:txBody>
          <a:bodyPr/>
          <a:lstStyle>
            <a:lvl1pPr>
              <a:defRPr/>
            </a:lvl1pPr>
          </a:lstStyle>
          <a:p>
            <a:pPr>
              <a:defRPr/>
            </a:pPr>
            <a:r>
              <a:rPr lang="fr-FR"/>
              <a:t>Pathway consortium meeting - 18-20/02/2013 - WP6: Workshop in Volos</a:t>
            </a:r>
            <a:endParaRPr lang="fr-FR" dirty="0"/>
          </a:p>
        </p:txBody>
      </p:sp>
      <p:sp>
        <p:nvSpPr>
          <p:cNvPr id="6" name="Espace réservé du numéro de diapositive 22"/>
          <p:cNvSpPr>
            <a:spLocks noGrp="1"/>
          </p:cNvSpPr>
          <p:nvPr>
            <p:ph type="sldNum" sz="quarter" idx="12"/>
          </p:nvPr>
        </p:nvSpPr>
        <p:spPr/>
        <p:txBody>
          <a:bodyPr/>
          <a:lstStyle>
            <a:lvl1pPr>
              <a:defRPr/>
            </a:lvl1pPr>
          </a:lstStyle>
          <a:p>
            <a:pPr>
              <a:defRPr/>
            </a:pPr>
            <a:fld id="{89E1E80E-7FA2-4640-A4FC-D651E2266376}" type="slidenum">
              <a:rPr lang="fr-FR"/>
              <a:pPr>
                <a:defRPr/>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467544" y="1268760"/>
            <a:ext cx="8229600" cy="4824536"/>
          </a:xfrm>
        </p:spPr>
        <p:txBody>
          <a:bodyPr/>
          <a:lstStyle>
            <a:lvl1pPr marL="342900" indent="-342900">
              <a:buClr>
                <a:srgbClr val="0070C0"/>
              </a:buClr>
              <a:buFont typeface="Courier New" pitchFamily="49" charset="0"/>
              <a:buChar char="o"/>
              <a:defRPr sz="2200"/>
            </a:lvl1pPr>
            <a:lvl2pPr marL="742950" indent="-285750">
              <a:buClr>
                <a:srgbClr val="0070C0"/>
              </a:buClr>
              <a:buFont typeface="Wingdings" pitchFamily="2" charset="2"/>
              <a:buChar char="§"/>
              <a:defRPr/>
            </a:lvl2pPr>
            <a:lvl3pPr marL="1143000" indent="-228600">
              <a:buClr>
                <a:srgbClr val="0070C0"/>
              </a:buClr>
              <a:buFont typeface="Wingdings" pitchFamily="2" charset="2"/>
              <a:buChar char="ü"/>
              <a:defRPr/>
            </a:lvl3pPr>
          </a:lstStyle>
          <a:p>
            <a:pPr lvl="0"/>
            <a:r>
              <a:rPr lang="de-DE" dirty="0" smtClean="0"/>
              <a:t>Textmasterformat bearbeiten</a:t>
            </a:r>
          </a:p>
          <a:p>
            <a:pPr lvl="1"/>
            <a:r>
              <a:rPr lang="de-DE" dirty="0" smtClean="0"/>
              <a:t>Zweite Ebene</a:t>
            </a:r>
          </a:p>
          <a:p>
            <a:pPr lvl="2"/>
            <a:r>
              <a:rPr lang="de-DE" dirty="0" smtClean="0"/>
              <a:t>Dritte Ebene</a:t>
            </a:r>
          </a:p>
        </p:txBody>
      </p:sp>
      <p:sp>
        <p:nvSpPr>
          <p:cNvPr id="13" name="Titel 12"/>
          <p:cNvSpPr>
            <a:spLocks noGrp="1"/>
          </p:cNvSpPr>
          <p:nvPr>
            <p:ph type="title"/>
          </p:nvPr>
        </p:nvSpPr>
        <p:spPr/>
        <p:txBody>
          <a:bodyPr/>
          <a:lstStyle>
            <a:lvl1pPr>
              <a:defRPr>
                <a:solidFill>
                  <a:srgbClr val="0070C0"/>
                </a:solidFill>
              </a:defRPr>
            </a:lvl1pPr>
          </a:lstStyle>
          <a:p>
            <a:r>
              <a:rPr lang="de-DE" dirty="0" smtClean="0"/>
              <a:t>Titelmasterformat durch Klicken bearbeiten</a:t>
            </a:r>
            <a:endParaRPr lang="en-US" dirty="0"/>
          </a:p>
        </p:txBody>
      </p:sp>
      <p:sp>
        <p:nvSpPr>
          <p:cNvPr id="7" name="Fußzeilenplatzhalter 4"/>
          <p:cNvSpPr>
            <a:spLocks noGrp="1"/>
          </p:cNvSpPr>
          <p:nvPr>
            <p:ph type="ftr" sz="quarter" idx="3"/>
          </p:nvPr>
        </p:nvSpPr>
        <p:spPr>
          <a:xfrm>
            <a:off x="2051720" y="6309320"/>
            <a:ext cx="5112568" cy="548680"/>
          </a:xfrm>
          <a:prstGeom prst="rect">
            <a:avLst/>
          </a:prstGeom>
        </p:spPr>
        <p:txBody>
          <a:bodyPr vert="horz" lIns="91440" tIns="45720" rIns="91440" bIns="45720" rtlCol="0" anchor="ctr"/>
          <a:lstStyle>
            <a:lvl1pPr marL="0" algn="ctr" defTabSz="914400" rtl="0" eaLnBrk="1" latinLnBrk="0" hangingPunct="1">
              <a:defRPr lang="de-DE" sz="1200" kern="1200" smtClean="0">
                <a:solidFill>
                  <a:srgbClr val="40B1C7"/>
                </a:solidFill>
                <a:latin typeface="+mn-lt"/>
                <a:ea typeface="+mn-ea"/>
                <a:cs typeface="+mn-cs"/>
              </a:defRPr>
            </a:lvl1pPr>
          </a:lstStyle>
          <a:p>
            <a:r>
              <a:rPr lang="en-US" smtClean="0"/>
              <a:t>© Go-Lab Project - Global Online Science Labs for Inquiry Learning at School Co-funded by EU (7th Framework Programme)  </a:t>
            </a:r>
            <a:endParaRPr lang="en-GB" dirty="0">
              <a:solidFill>
                <a:srgbClr val="0070C0"/>
              </a:solidFill>
            </a:endParaRPr>
          </a:p>
        </p:txBody>
      </p:sp>
    </p:spTree>
    <p:extLst>
      <p:ext uri="{BB962C8B-B14F-4D97-AF65-F5344CB8AC3E}">
        <p14:creationId xmlns:p14="http://schemas.microsoft.com/office/powerpoint/2010/main" val="318639921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8" name="Espace réservé du contenu 7"/>
          <p:cNvSpPr>
            <a:spLocks noGrp="1"/>
          </p:cNvSpPr>
          <p:nvPr>
            <p:ph sz="quarter" idx="1"/>
          </p:nvPr>
        </p:nvSpPr>
        <p:spPr>
          <a:xfrm>
            <a:off x="457200" y="1600200"/>
            <a:ext cx="7467600" cy="4873752"/>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Espace réservé de la date 6"/>
          <p:cNvSpPr>
            <a:spLocks noGrp="1"/>
          </p:cNvSpPr>
          <p:nvPr>
            <p:ph type="dt" sz="half" idx="10"/>
          </p:nvPr>
        </p:nvSpPr>
        <p:spPr/>
        <p:txBody>
          <a:bodyPr rtlCol="0"/>
          <a:lstStyle>
            <a:lvl1pPr>
              <a:defRPr/>
            </a:lvl1pPr>
          </a:lstStyle>
          <a:p>
            <a:pPr>
              <a:defRPr/>
            </a:pPr>
            <a:fld id="{8A79BE39-5C03-4B4F-95CC-FEA8109383A5}" type="datetime1">
              <a:rPr lang="fr-FR"/>
              <a:pPr>
                <a:defRPr/>
              </a:pPr>
              <a:t>11/12/2014</a:t>
            </a:fld>
            <a:endParaRPr lang="fr-FR"/>
          </a:p>
        </p:txBody>
      </p:sp>
      <p:sp>
        <p:nvSpPr>
          <p:cNvPr id="5" name="Espace réservé du numéro de diapositive 8"/>
          <p:cNvSpPr>
            <a:spLocks noGrp="1"/>
          </p:cNvSpPr>
          <p:nvPr>
            <p:ph type="sldNum" sz="quarter" idx="11"/>
          </p:nvPr>
        </p:nvSpPr>
        <p:spPr/>
        <p:txBody>
          <a:bodyPr rtlCol="0"/>
          <a:lstStyle>
            <a:lvl1pPr>
              <a:defRPr/>
            </a:lvl1pPr>
          </a:lstStyle>
          <a:p>
            <a:pPr>
              <a:defRPr/>
            </a:pPr>
            <a:fld id="{BB83D7E0-8A51-4F60-A17C-A3120D2EC02C}" type="slidenum">
              <a:rPr lang="fr-FR"/>
              <a:pPr>
                <a:defRPr/>
              </a:pPr>
              <a:t>‹#›</a:t>
            </a:fld>
            <a:endParaRPr lang="fr-FR"/>
          </a:p>
        </p:txBody>
      </p:sp>
      <p:sp>
        <p:nvSpPr>
          <p:cNvPr id="6" name="Espace réservé du pied de page 9"/>
          <p:cNvSpPr>
            <a:spLocks noGrp="1"/>
          </p:cNvSpPr>
          <p:nvPr>
            <p:ph type="ftr" sz="quarter" idx="12"/>
          </p:nvPr>
        </p:nvSpPr>
        <p:spPr/>
        <p:txBody>
          <a:bodyPr rtlCol="0"/>
          <a:lstStyle>
            <a:lvl1pPr>
              <a:defRPr/>
            </a:lvl1pPr>
          </a:lstStyle>
          <a:p>
            <a:pPr>
              <a:defRPr/>
            </a:pPr>
            <a:r>
              <a:rPr lang="fr-FR"/>
              <a:t>Pathway consortium meeting - 18-20/02/2013 - WP6: Workshop in Volos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bg>
      <p:bgRef idx="1001">
        <a:schemeClr val="bg2"/>
      </p:bgRef>
    </p:bg>
    <p:spTree>
      <p:nvGrpSpPr>
        <p:cNvPr id="1" name=""/>
        <p:cNvGrpSpPr/>
        <p:nvPr/>
      </p:nvGrpSpPr>
      <p:grpSpPr>
        <a:xfrm>
          <a:off x="0" y="0"/>
          <a:ext cx="0" cy="0"/>
          <a:chOff x="0" y="0"/>
          <a:chExt cx="0" cy="0"/>
        </a:xfrm>
      </p:grpSpPr>
      <p:sp>
        <p:nvSpPr>
          <p:cNvPr id="4"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9"/>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10"/>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11"/>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Connecteur droit 12"/>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necteur droit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necteur droit 14"/>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Connecteur droit 15"/>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Connecteur droit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Ellipse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Ellipse 19"/>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Ellipse 20"/>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 name="Ellipse 21"/>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8" name="Ellipse 22"/>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9" name="Connecteur droit 25"/>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Titre 1"/>
          <p:cNvSpPr>
            <a:spLocks noGrp="1"/>
          </p:cNvSpPr>
          <p:nvPr>
            <p:ph type="title"/>
          </p:nvPr>
        </p:nvSpPr>
        <p:spPr>
          <a:xfrm>
            <a:off x="2286000" y="2895600"/>
            <a:ext cx="6172200" cy="2053590"/>
          </a:xfrm>
        </p:spPr>
        <p:txBody>
          <a:bodyPr/>
          <a:lstStyle>
            <a:lvl1pPr algn="l">
              <a:buNone/>
              <a:defRPr sz="3000" b="1" cap="small" baseline="0"/>
            </a:lvl1pPr>
          </a:lstStyle>
          <a:p>
            <a:r>
              <a:rPr lang="fr-FR" smtClean="0"/>
              <a:t>Cliquez et modifiez le titre</a:t>
            </a:r>
            <a:endParaRPr lang="en-US"/>
          </a:p>
        </p:txBody>
      </p:sp>
      <p:sp>
        <p:nvSpPr>
          <p:cNvPr id="3" name="Espace réservé du texte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fr-FR" smtClean="0"/>
              <a:t>Cliquez pour modifier les styles du texte du masque</a:t>
            </a:r>
          </a:p>
        </p:txBody>
      </p:sp>
      <p:sp>
        <p:nvSpPr>
          <p:cNvPr id="20" name="Espace réservé de la date 3"/>
          <p:cNvSpPr>
            <a:spLocks noGrp="1"/>
          </p:cNvSpPr>
          <p:nvPr>
            <p:ph type="dt" sz="half" idx="10"/>
          </p:nvPr>
        </p:nvSpPr>
        <p:spPr bwMode="auto">
          <a:xfrm rot="5400000">
            <a:off x="7762875" y="1169988"/>
            <a:ext cx="2286000" cy="381000"/>
          </a:xfrm>
        </p:spPr>
        <p:txBody>
          <a:bodyPr/>
          <a:lstStyle>
            <a:lvl1pPr>
              <a:defRPr/>
            </a:lvl1pPr>
          </a:lstStyle>
          <a:p>
            <a:pPr>
              <a:defRPr/>
            </a:pPr>
            <a:fld id="{A3FC38E4-A81D-4F8F-AF6B-5675FA6B92AE}" type="datetime1">
              <a:rPr lang="fr-FR"/>
              <a:pPr>
                <a:defRPr/>
              </a:pPr>
              <a:t>11/12/2014</a:t>
            </a:fld>
            <a:endParaRPr lang="fr-FR"/>
          </a:p>
        </p:txBody>
      </p:sp>
      <p:sp>
        <p:nvSpPr>
          <p:cNvPr id="21" name="Espace réservé du pied de page 4"/>
          <p:cNvSpPr>
            <a:spLocks noGrp="1"/>
          </p:cNvSpPr>
          <p:nvPr>
            <p:ph type="ftr" sz="quarter" idx="11"/>
          </p:nvPr>
        </p:nvSpPr>
        <p:spPr bwMode="auto">
          <a:xfrm rot="5400000">
            <a:off x="7077076" y="4178300"/>
            <a:ext cx="3657600" cy="384175"/>
          </a:xfrm>
        </p:spPr>
        <p:txBody>
          <a:bodyPr/>
          <a:lstStyle>
            <a:lvl1pPr>
              <a:defRPr/>
            </a:lvl1pPr>
          </a:lstStyle>
          <a:p>
            <a:pPr>
              <a:defRPr/>
            </a:pPr>
            <a:r>
              <a:rPr lang="fr-FR"/>
              <a:t>Pathway consortium meeting - 18-20/02/2013 - WP6: Workshop in Volos</a:t>
            </a:r>
          </a:p>
        </p:txBody>
      </p:sp>
      <p:sp>
        <p:nvSpPr>
          <p:cNvPr id="22" name="Espace réservé du numéro de diapositive 5"/>
          <p:cNvSpPr>
            <a:spLocks noGrp="1"/>
          </p:cNvSpPr>
          <p:nvPr>
            <p:ph type="sldNum" sz="quarter" idx="12"/>
          </p:nvPr>
        </p:nvSpPr>
        <p:spPr bwMode="auto">
          <a:xfrm>
            <a:off x="1339850" y="4929188"/>
            <a:ext cx="609600" cy="517525"/>
          </a:xfrm>
        </p:spPr>
        <p:txBody>
          <a:bodyPr/>
          <a:lstStyle>
            <a:lvl1pPr>
              <a:defRPr/>
            </a:lvl1pPr>
          </a:lstStyle>
          <a:p>
            <a:pPr>
              <a:defRPr/>
            </a:pPr>
            <a:fld id="{4991F9B1-FCBF-4938-B8AE-FC7538567BBF}" type="slidenum">
              <a:rPr lang="fr-FR"/>
              <a:pPr>
                <a:defRPr/>
              </a:pPr>
              <a:t>‹#›</a:t>
            </a:fld>
            <a:endParaRPr lang="fr-F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9" name="Espace réservé du contenu 8"/>
          <p:cNvSpPr>
            <a:spLocks noGrp="1"/>
          </p:cNvSpPr>
          <p:nvPr>
            <p:ph sz="quarter" idx="1"/>
          </p:nvPr>
        </p:nvSpPr>
        <p:spPr>
          <a:xfrm>
            <a:off x="457200"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Espace réservé du contenu 10"/>
          <p:cNvSpPr>
            <a:spLocks noGrp="1"/>
          </p:cNvSpPr>
          <p:nvPr>
            <p:ph sz="quarter" idx="2"/>
          </p:nvPr>
        </p:nvSpPr>
        <p:spPr>
          <a:xfrm>
            <a:off x="4270248" y="1600200"/>
            <a:ext cx="3657600" cy="45720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Espace réservé de la date 13"/>
          <p:cNvSpPr>
            <a:spLocks noGrp="1"/>
          </p:cNvSpPr>
          <p:nvPr>
            <p:ph type="dt" sz="half" idx="10"/>
          </p:nvPr>
        </p:nvSpPr>
        <p:spPr/>
        <p:txBody>
          <a:bodyPr/>
          <a:lstStyle>
            <a:lvl1pPr>
              <a:defRPr/>
            </a:lvl1pPr>
          </a:lstStyle>
          <a:p>
            <a:pPr>
              <a:defRPr/>
            </a:pPr>
            <a:fld id="{2C0B6DD6-9BA5-40BF-A432-E034B30BADC7}" type="datetime1">
              <a:rPr lang="fr-FR"/>
              <a:pPr>
                <a:defRPr/>
              </a:pPr>
              <a:t>11/12/2014</a:t>
            </a:fld>
            <a:endParaRPr lang="fr-FR"/>
          </a:p>
        </p:txBody>
      </p:sp>
      <p:sp>
        <p:nvSpPr>
          <p:cNvPr id="6" name="Espace réservé du pied de page 2"/>
          <p:cNvSpPr>
            <a:spLocks noGrp="1"/>
          </p:cNvSpPr>
          <p:nvPr>
            <p:ph type="ftr" sz="quarter" idx="11"/>
          </p:nvPr>
        </p:nvSpPr>
        <p:spPr/>
        <p:txBody>
          <a:bodyPr/>
          <a:lstStyle>
            <a:lvl1pPr>
              <a:defRPr/>
            </a:lvl1pPr>
          </a:lstStyle>
          <a:p>
            <a:pPr>
              <a:defRPr/>
            </a:pPr>
            <a:r>
              <a:rPr lang="fr-FR"/>
              <a:t>Pathway consortium meeting - 18-20/02/2013 - WP6: Workshop in Volos</a:t>
            </a:r>
            <a:endParaRPr lang="fr-FR" dirty="0"/>
          </a:p>
        </p:txBody>
      </p:sp>
      <p:sp>
        <p:nvSpPr>
          <p:cNvPr id="7" name="Espace réservé du numéro de diapositive 22"/>
          <p:cNvSpPr>
            <a:spLocks noGrp="1"/>
          </p:cNvSpPr>
          <p:nvPr>
            <p:ph type="sldNum" sz="quarter" idx="12"/>
          </p:nvPr>
        </p:nvSpPr>
        <p:spPr/>
        <p:txBody>
          <a:bodyPr/>
          <a:lstStyle>
            <a:lvl1pPr>
              <a:defRPr/>
            </a:lvl1pPr>
          </a:lstStyle>
          <a:p>
            <a:pPr>
              <a:defRPr/>
            </a:pPr>
            <a:fld id="{D483B317-BA1C-43E1-B8F5-35EC1FAE8508}" type="slidenum">
              <a:rPr lang="fr-FR"/>
              <a:pPr>
                <a:defRPr/>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7543800" cy="1143000"/>
          </a:xfrm>
        </p:spPr>
        <p:txBody>
          <a:bodyPr/>
          <a:lstStyle>
            <a:lvl1pPr>
              <a:defRPr/>
            </a:lvl1pPr>
          </a:lstStyle>
          <a:p>
            <a:r>
              <a:rPr lang="fr-FR" smtClean="0"/>
              <a:t>Cliquez et modifiez le titre</a:t>
            </a:r>
            <a:endParaRPr lang="en-US"/>
          </a:p>
        </p:txBody>
      </p:sp>
      <p:sp>
        <p:nvSpPr>
          <p:cNvPr id="11" name="Espace réservé du contenu 10"/>
          <p:cNvSpPr>
            <a:spLocks noGrp="1"/>
          </p:cNvSpPr>
          <p:nvPr>
            <p:ph sz="quarter" idx="2"/>
          </p:nvPr>
        </p:nvSpPr>
        <p:spPr>
          <a:xfrm>
            <a:off x="457200"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3" name="Espace réservé du contenu 12"/>
          <p:cNvSpPr>
            <a:spLocks noGrp="1"/>
          </p:cNvSpPr>
          <p:nvPr>
            <p:ph sz="quarter" idx="4"/>
          </p:nvPr>
        </p:nvSpPr>
        <p:spPr>
          <a:xfrm>
            <a:off x="4371975" y="2362200"/>
            <a:ext cx="3657600" cy="38862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u texte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14" name="Espace réservé du texte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fr-FR" smtClean="0"/>
              <a:t>Cliquez pour modifier les styles du texte du masque</a:t>
            </a:r>
          </a:p>
        </p:txBody>
      </p:sp>
      <p:sp>
        <p:nvSpPr>
          <p:cNvPr id="7" name="Espace réservé de la date 13"/>
          <p:cNvSpPr>
            <a:spLocks noGrp="1"/>
          </p:cNvSpPr>
          <p:nvPr>
            <p:ph type="dt" sz="half" idx="10"/>
          </p:nvPr>
        </p:nvSpPr>
        <p:spPr/>
        <p:txBody>
          <a:bodyPr/>
          <a:lstStyle>
            <a:lvl1pPr>
              <a:defRPr/>
            </a:lvl1pPr>
          </a:lstStyle>
          <a:p>
            <a:pPr>
              <a:defRPr/>
            </a:pPr>
            <a:fld id="{443FA9F3-03C6-408D-9780-E9A6C7AE948A}" type="datetime1">
              <a:rPr lang="fr-FR"/>
              <a:pPr>
                <a:defRPr/>
              </a:pPr>
              <a:t>11/12/2014</a:t>
            </a:fld>
            <a:endParaRPr lang="fr-FR"/>
          </a:p>
        </p:txBody>
      </p:sp>
      <p:sp>
        <p:nvSpPr>
          <p:cNvPr id="8" name="Espace réservé du pied de page 2"/>
          <p:cNvSpPr>
            <a:spLocks noGrp="1"/>
          </p:cNvSpPr>
          <p:nvPr>
            <p:ph type="ftr" sz="quarter" idx="11"/>
          </p:nvPr>
        </p:nvSpPr>
        <p:spPr/>
        <p:txBody>
          <a:bodyPr/>
          <a:lstStyle>
            <a:lvl1pPr>
              <a:defRPr/>
            </a:lvl1pPr>
          </a:lstStyle>
          <a:p>
            <a:pPr>
              <a:defRPr/>
            </a:pPr>
            <a:r>
              <a:rPr lang="fr-FR"/>
              <a:t>Pathway consortium meeting - 18-20/02/2013 - WP6: Workshop in Volos</a:t>
            </a:r>
            <a:endParaRPr lang="fr-FR" dirty="0"/>
          </a:p>
        </p:txBody>
      </p:sp>
      <p:sp>
        <p:nvSpPr>
          <p:cNvPr id="9" name="Espace réservé du numéro de diapositive 22"/>
          <p:cNvSpPr>
            <a:spLocks noGrp="1"/>
          </p:cNvSpPr>
          <p:nvPr>
            <p:ph type="sldNum" sz="quarter" idx="12"/>
          </p:nvPr>
        </p:nvSpPr>
        <p:spPr/>
        <p:txBody>
          <a:bodyPr/>
          <a:lstStyle>
            <a:lvl1pPr>
              <a:defRPr/>
            </a:lvl1pPr>
          </a:lstStyle>
          <a:p>
            <a:pPr>
              <a:defRPr/>
            </a:pPr>
            <a:fld id="{485DF06A-AA73-4092-9567-E2A00D8C12E7}" type="slidenum">
              <a:rPr lang="fr-FR"/>
              <a:pPr>
                <a:defRPr/>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en-US"/>
          </a:p>
        </p:txBody>
      </p:sp>
      <p:sp>
        <p:nvSpPr>
          <p:cNvPr id="3" name="Espace réservé de la date 5"/>
          <p:cNvSpPr>
            <a:spLocks noGrp="1"/>
          </p:cNvSpPr>
          <p:nvPr>
            <p:ph type="dt" sz="half" idx="10"/>
          </p:nvPr>
        </p:nvSpPr>
        <p:spPr/>
        <p:txBody>
          <a:bodyPr rtlCol="0"/>
          <a:lstStyle>
            <a:lvl1pPr>
              <a:defRPr/>
            </a:lvl1pPr>
          </a:lstStyle>
          <a:p>
            <a:pPr>
              <a:defRPr/>
            </a:pPr>
            <a:fld id="{2DA34DEE-8925-4B22-BFA3-BDB1698C8A6C}" type="datetime1">
              <a:rPr lang="fr-FR"/>
              <a:pPr>
                <a:defRPr/>
              </a:pPr>
              <a:t>11/12/2014</a:t>
            </a:fld>
            <a:endParaRPr lang="fr-FR"/>
          </a:p>
        </p:txBody>
      </p:sp>
      <p:sp>
        <p:nvSpPr>
          <p:cNvPr id="4" name="Espace réservé du numéro de diapositive 6"/>
          <p:cNvSpPr>
            <a:spLocks noGrp="1"/>
          </p:cNvSpPr>
          <p:nvPr>
            <p:ph type="sldNum" sz="quarter" idx="11"/>
          </p:nvPr>
        </p:nvSpPr>
        <p:spPr/>
        <p:txBody>
          <a:bodyPr rtlCol="0"/>
          <a:lstStyle>
            <a:lvl1pPr>
              <a:defRPr/>
            </a:lvl1pPr>
          </a:lstStyle>
          <a:p>
            <a:pPr>
              <a:defRPr/>
            </a:pPr>
            <a:fld id="{27228D2F-DD32-4000-A31D-0E64101E7C37}" type="slidenum">
              <a:rPr lang="fr-FR"/>
              <a:pPr>
                <a:defRPr/>
              </a:pPr>
              <a:t>‹#›</a:t>
            </a:fld>
            <a:endParaRPr lang="fr-FR"/>
          </a:p>
        </p:txBody>
      </p:sp>
      <p:sp>
        <p:nvSpPr>
          <p:cNvPr id="5" name="Espace réservé du pied de page 7"/>
          <p:cNvSpPr>
            <a:spLocks noGrp="1"/>
          </p:cNvSpPr>
          <p:nvPr>
            <p:ph type="ftr" sz="quarter" idx="12"/>
          </p:nvPr>
        </p:nvSpPr>
        <p:spPr/>
        <p:txBody>
          <a:bodyPr rtlCol="0"/>
          <a:lstStyle>
            <a:lvl1pPr>
              <a:defRPr/>
            </a:lvl1pPr>
          </a:lstStyle>
          <a:p>
            <a:pPr>
              <a:defRPr/>
            </a:pPr>
            <a:r>
              <a:rPr lang="fr-FR"/>
              <a:t>Pathway consortium meeting - 18-20/02/2013 - WP6: Workshop in Volos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3"/>
          <p:cNvSpPr>
            <a:spLocks noGrp="1"/>
          </p:cNvSpPr>
          <p:nvPr>
            <p:ph type="dt" sz="half" idx="10"/>
          </p:nvPr>
        </p:nvSpPr>
        <p:spPr/>
        <p:txBody>
          <a:bodyPr/>
          <a:lstStyle>
            <a:lvl1pPr>
              <a:defRPr/>
            </a:lvl1pPr>
          </a:lstStyle>
          <a:p>
            <a:pPr>
              <a:defRPr/>
            </a:pPr>
            <a:fld id="{DD7BAF2B-4610-4D5B-A738-A6DB02764507}" type="datetime1">
              <a:rPr lang="fr-FR"/>
              <a:pPr>
                <a:defRPr/>
              </a:pPr>
              <a:t>11/12/2014</a:t>
            </a:fld>
            <a:endParaRPr lang="fr-FR"/>
          </a:p>
        </p:txBody>
      </p:sp>
      <p:sp>
        <p:nvSpPr>
          <p:cNvPr id="3" name="Espace réservé du pied de page 2"/>
          <p:cNvSpPr>
            <a:spLocks noGrp="1"/>
          </p:cNvSpPr>
          <p:nvPr>
            <p:ph type="ftr" sz="quarter" idx="11"/>
          </p:nvPr>
        </p:nvSpPr>
        <p:spPr/>
        <p:txBody>
          <a:bodyPr/>
          <a:lstStyle>
            <a:lvl1pPr>
              <a:defRPr/>
            </a:lvl1pPr>
          </a:lstStyle>
          <a:p>
            <a:pPr>
              <a:defRPr/>
            </a:pPr>
            <a:r>
              <a:rPr lang="fr-FR"/>
              <a:t>Pathway consortium meeting - 18-20/02/2013 - WP6: Workshop in Volos</a:t>
            </a:r>
            <a:endParaRPr lang="fr-FR" dirty="0"/>
          </a:p>
        </p:txBody>
      </p:sp>
      <p:sp>
        <p:nvSpPr>
          <p:cNvPr id="4" name="Espace réservé du numéro de diapositive 22"/>
          <p:cNvSpPr>
            <a:spLocks noGrp="1"/>
          </p:cNvSpPr>
          <p:nvPr>
            <p:ph type="sldNum" sz="quarter" idx="12"/>
          </p:nvPr>
        </p:nvSpPr>
        <p:spPr/>
        <p:txBody>
          <a:bodyPr/>
          <a:lstStyle>
            <a:lvl1pPr>
              <a:defRPr/>
            </a:lvl1pPr>
          </a:lstStyle>
          <a:p>
            <a:pPr>
              <a:defRPr/>
            </a:pPr>
            <a:fld id="{3BFA6929-2CA3-438C-99DB-997E2AA9D5C2}" type="slidenum">
              <a:rPr lang="fr-FR"/>
              <a:pPr>
                <a:defRPr/>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5" name="Connecteur droit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6" name="Connecteur droit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7" name="Connecteur droit 8"/>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8" name="Connecteur droit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Connecteur droit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Ellipse 13"/>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re 1"/>
          <p:cNvSpPr>
            <a:spLocks noGrp="1"/>
          </p:cNvSpPr>
          <p:nvPr>
            <p:ph type="title"/>
          </p:nvPr>
        </p:nvSpPr>
        <p:spPr>
          <a:xfrm rot="5400000">
            <a:off x="3371850" y="3200400"/>
            <a:ext cx="6309360" cy="457200"/>
          </a:xfrm>
        </p:spPr>
        <p:txBody>
          <a:bodyPr/>
          <a:lstStyle>
            <a:lvl1pPr algn="l">
              <a:buNone/>
              <a:defRPr sz="2000" b="1" cap="small" baseline="0"/>
            </a:lvl1pPr>
          </a:lstStyle>
          <a:p>
            <a:r>
              <a:rPr lang="fr-FR" smtClean="0"/>
              <a:t>Cliquez et modifiez le titre</a:t>
            </a:r>
            <a:endParaRPr lang="en-US"/>
          </a:p>
        </p:txBody>
      </p:sp>
      <p:sp>
        <p:nvSpPr>
          <p:cNvPr id="3" name="Espace réservé du texte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fr-FR" smtClean="0"/>
              <a:t>Cliquez pour modifier les styles du texte du masque</a:t>
            </a:r>
          </a:p>
        </p:txBody>
      </p:sp>
      <p:sp>
        <p:nvSpPr>
          <p:cNvPr id="18" name="Espace réservé du contenu 17"/>
          <p:cNvSpPr>
            <a:spLocks noGrp="1"/>
          </p:cNvSpPr>
          <p:nvPr>
            <p:ph sz="quarter" idx="1"/>
          </p:nvPr>
        </p:nvSpPr>
        <p:spPr>
          <a:xfrm>
            <a:off x="304800" y="274320"/>
            <a:ext cx="5638800" cy="632764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2" name="Espace réservé de la date 20"/>
          <p:cNvSpPr>
            <a:spLocks noGrp="1"/>
          </p:cNvSpPr>
          <p:nvPr>
            <p:ph type="dt" sz="half" idx="10"/>
          </p:nvPr>
        </p:nvSpPr>
        <p:spPr/>
        <p:txBody>
          <a:bodyPr rtlCol="0"/>
          <a:lstStyle>
            <a:lvl1pPr>
              <a:defRPr/>
            </a:lvl1pPr>
          </a:lstStyle>
          <a:p>
            <a:pPr>
              <a:defRPr/>
            </a:pPr>
            <a:fld id="{759065A8-AAB5-4EAA-9346-45FA71426272}" type="datetime1">
              <a:rPr lang="fr-FR"/>
              <a:pPr>
                <a:defRPr/>
              </a:pPr>
              <a:t>11/12/2014</a:t>
            </a:fld>
            <a:endParaRPr lang="fr-FR"/>
          </a:p>
        </p:txBody>
      </p:sp>
      <p:sp>
        <p:nvSpPr>
          <p:cNvPr id="13" name="Espace réservé du numéro de diapositive 21"/>
          <p:cNvSpPr>
            <a:spLocks noGrp="1"/>
          </p:cNvSpPr>
          <p:nvPr>
            <p:ph type="sldNum" sz="quarter" idx="11"/>
          </p:nvPr>
        </p:nvSpPr>
        <p:spPr/>
        <p:txBody>
          <a:bodyPr rtlCol="0"/>
          <a:lstStyle>
            <a:lvl1pPr>
              <a:defRPr/>
            </a:lvl1pPr>
          </a:lstStyle>
          <a:p>
            <a:pPr>
              <a:defRPr/>
            </a:pPr>
            <a:fld id="{C24189A0-A826-4A38-A70F-81B4708C93ED}" type="slidenum">
              <a:rPr lang="fr-FR"/>
              <a:pPr>
                <a:defRPr/>
              </a:pPr>
              <a:t>‹#›</a:t>
            </a:fld>
            <a:endParaRPr lang="fr-FR"/>
          </a:p>
        </p:txBody>
      </p:sp>
      <p:sp>
        <p:nvSpPr>
          <p:cNvPr id="14" name="Espace réservé du pied de page 22"/>
          <p:cNvSpPr>
            <a:spLocks noGrp="1"/>
          </p:cNvSpPr>
          <p:nvPr>
            <p:ph type="ftr" sz="quarter" idx="12"/>
          </p:nvPr>
        </p:nvSpPr>
        <p:spPr/>
        <p:txBody>
          <a:bodyPr rtlCol="0"/>
          <a:lstStyle>
            <a:lvl1pPr>
              <a:defRPr/>
            </a:lvl1pPr>
          </a:lstStyle>
          <a:p>
            <a:pPr>
              <a:defRPr/>
            </a:pPr>
            <a:r>
              <a:rPr lang="fr-FR"/>
              <a:t>Pathway consortium meeting - 18-20/02/2013 - WP6: Workshop in Volos</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5" name="Connecteur droit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Ellipse 12"/>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Connecteur droit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Connecteur droit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Connecteur droit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11" name="Connecteur droit 19"/>
          <p:cNvSpPr>
            <a:spLocks noChangeShapeType="1"/>
          </p:cNvSpPr>
          <p:nvPr/>
        </p:nvSpPr>
        <p:spPr bwMode="auto">
          <a:xfrm>
            <a:off x="6192838" y="0"/>
            <a:ext cx="0" cy="6858000"/>
          </a:xfrm>
          <a:prstGeom prst="line">
            <a:avLst/>
          </a:prstGeom>
          <a:noFill/>
          <a:ln w="1270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 name="Titre 1"/>
          <p:cNvSpPr>
            <a:spLocks noGrp="1"/>
          </p:cNvSpPr>
          <p:nvPr>
            <p:ph type="title"/>
          </p:nvPr>
        </p:nvSpPr>
        <p:spPr>
          <a:xfrm rot="5400000">
            <a:off x="3350133" y="3200400"/>
            <a:ext cx="6309360" cy="457200"/>
          </a:xfrm>
        </p:spPr>
        <p:txBody>
          <a:bodyPr/>
          <a:lstStyle>
            <a:lvl1pPr algn="l">
              <a:buNone/>
              <a:defRPr sz="2000" b="1"/>
            </a:lvl1pPr>
          </a:lstStyle>
          <a:p>
            <a:r>
              <a:rPr lang="fr-FR" smtClean="0"/>
              <a:t>Cliquez et modifiez le titre</a:t>
            </a:r>
            <a:endParaRPr lang="en-US"/>
          </a:p>
        </p:txBody>
      </p:sp>
      <p:sp>
        <p:nvSpPr>
          <p:cNvPr id="3" name="Espace réservé pour une image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fr-FR" noProof="0" smtClean="0"/>
              <a:t>Cliquez sur l'icône pour ajouter une image</a:t>
            </a:r>
            <a:endParaRPr lang="en-US" noProof="0" dirty="0"/>
          </a:p>
        </p:txBody>
      </p:sp>
      <p:sp>
        <p:nvSpPr>
          <p:cNvPr id="4" name="Espace réservé du texte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fr-FR" smtClean="0"/>
              <a:t>Cliquez pour modifier les styles du texte du masque</a:t>
            </a:r>
          </a:p>
        </p:txBody>
      </p:sp>
      <p:sp>
        <p:nvSpPr>
          <p:cNvPr id="12" name="Espace réservé de la date 16"/>
          <p:cNvSpPr>
            <a:spLocks noGrp="1"/>
          </p:cNvSpPr>
          <p:nvPr>
            <p:ph type="dt" sz="half" idx="10"/>
          </p:nvPr>
        </p:nvSpPr>
        <p:spPr/>
        <p:txBody>
          <a:bodyPr rtlCol="0"/>
          <a:lstStyle>
            <a:lvl1pPr>
              <a:defRPr/>
            </a:lvl1pPr>
          </a:lstStyle>
          <a:p>
            <a:pPr>
              <a:defRPr/>
            </a:pPr>
            <a:fld id="{2A6C4FC9-CE8D-4E20-AEBD-12559FA43251}" type="datetime1">
              <a:rPr lang="fr-FR"/>
              <a:pPr>
                <a:defRPr/>
              </a:pPr>
              <a:t>11/12/2014</a:t>
            </a:fld>
            <a:endParaRPr lang="fr-FR"/>
          </a:p>
        </p:txBody>
      </p:sp>
      <p:sp>
        <p:nvSpPr>
          <p:cNvPr id="13" name="Espace réservé du numéro de diapositive 17"/>
          <p:cNvSpPr>
            <a:spLocks noGrp="1"/>
          </p:cNvSpPr>
          <p:nvPr>
            <p:ph type="sldNum" sz="quarter" idx="11"/>
          </p:nvPr>
        </p:nvSpPr>
        <p:spPr/>
        <p:txBody>
          <a:bodyPr rtlCol="0"/>
          <a:lstStyle>
            <a:lvl1pPr>
              <a:defRPr/>
            </a:lvl1pPr>
          </a:lstStyle>
          <a:p>
            <a:pPr>
              <a:defRPr/>
            </a:pPr>
            <a:fld id="{CA73FFDC-049E-42C3-A7BA-96F931DD6998}" type="slidenum">
              <a:rPr lang="fr-FR"/>
              <a:pPr>
                <a:defRPr/>
              </a:pPr>
              <a:t>‹#›</a:t>
            </a:fld>
            <a:endParaRPr lang="fr-FR"/>
          </a:p>
        </p:txBody>
      </p:sp>
      <p:sp>
        <p:nvSpPr>
          <p:cNvPr id="14" name="Espace réservé du pied de page 20"/>
          <p:cNvSpPr>
            <a:spLocks noGrp="1"/>
          </p:cNvSpPr>
          <p:nvPr>
            <p:ph type="ftr" sz="quarter" idx="12"/>
          </p:nvPr>
        </p:nvSpPr>
        <p:spPr/>
        <p:txBody>
          <a:bodyPr rtlCol="0"/>
          <a:lstStyle>
            <a:lvl1pPr>
              <a:defRPr/>
            </a:lvl1pPr>
          </a:lstStyle>
          <a:p>
            <a:pPr>
              <a:defRPr/>
            </a:pPr>
            <a:r>
              <a:rPr lang="fr-FR"/>
              <a:t>Pathway consortium meeting - 18-20/02/2013 - WP6: Workshop in Volos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Connecteur droit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fontAlgn="auto">
              <a:spcBef>
                <a:spcPts val="0"/>
              </a:spcBef>
              <a:spcAft>
                <a:spcPts val="0"/>
              </a:spcAft>
              <a:defRPr/>
            </a:pPr>
            <a:endParaRPr lang="en-US" dirty="0">
              <a:latin typeface="+mn-lt"/>
              <a:cs typeface="+mn-cs"/>
            </a:endParaRPr>
          </a:p>
        </p:txBody>
      </p:sp>
      <p:sp>
        <p:nvSpPr>
          <p:cNvPr id="22" name="Espace réservé du titre 21"/>
          <p:cNvSpPr>
            <a:spLocks noGrp="1"/>
          </p:cNvSpPr>
          <p:nvPr>
            <p:ph type="title"/>
          </p:nvPr>
        </p:nvSpPr>
        <p:spPr>
          <a:xfrm>
            <a:off x="457200" y="274638"/>
            <a:ext cx="7467600" cy="1143000"/>
          </a:xfrm>
          <a:prstGeom prst="rect">
            <a:avLst/>
          </a:prstGeom>
        </p:spPr>
        <p:txBody>
          <a:bodyPr vert="horz" anchor="b">
            <a:normAutofit/>
          </a:bodyPr>
          <a:lstStyle/>
          <a:p>
            <a:r>
              <a:rPr lang="fr-FR" smtClean="0"/>
              <a:t>Cliquez et modifiez le titre</a:t>
            </a:r>
            <a:endParaRPr lang="en-US"/>
          </a:p>
        </p:txBody>
      </p:sp>
      <p:sp>
        <p:nvSpPr>
          <p:cNvPr id="1028" name="Espace réservé du texte 12"/>
          <p:cNvSpPr>
            <a:spLocks noGrp="1"/>
          </p:cNvSpPr>
          <p:nvPr>
            <p:ph type="body" idx="1"/>
          </p:nvPr>
        </p:nvSpPr>
        <p:spPr bwMode="auto">
          <a:xfrm>
            <a:off x="457200" y="1600200"/>
            <a:ext cx="7467600" cy="4873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smtClean="0"/>
          </a:p>
        </p:txBody>
      </p:sp>
      <p:sp>
        <p:nvSpPr>
          <p:cNvPr id="14" name="Espace réservé de la date 13"/>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13224067-B26F-430C-8103-C4311DF4AAAA}" type="datetime1">
              <a:rPr lang="fr-FR"/>
              <a:pPr>
                <a:defRPr/>
              </a:pPr>
              <a:t>11/12/2014</a:t>
            </a:fld>
            <a:endParaRPr lang="fr-FR"/>
          </a:p>
        </p:txBody>
      </p:sp>
      <p:sp>
        <p:nvSpPr>
          <p:cNvPr id="3" name="Espace réservé du pied de page 2"/>
          <p:cNvSpPr>
            <a:spLocks noGrp="1"/>
          </p:cNvSpPr>
          <p:nvPr>
            <p:ph type="ftr" sz="quarter" idx="3"/>
          </p:nvPr>
        </p:nvSpPr>
        <p:spPr>
          <a:xfrm>
            <a:off x="4724400" y="5897563"/>
            <a:ext cx="3200400" cy="366712"/>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r>
              <a:rPr lang="fr-FR"/>
              <a:t>Pathway consortium meeting - 18-20/02/2013 - WP6: Workshop in Volos</a:t>
            </a:r>
            <a:endParaRPr lang="fr-FR" dirty="0"/>
          </a:p>
        </p:txBody>
      </p:sp>
      <p:sp>
        <p:nvSpPr>
          <p:cNvPr id="7" name="Connecteur droit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Connecteur droit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Connecteur droit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Ellipse 11"/>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Espace réservé du numéro de diapositive 22"/>
          <p:cNvSpPr>
            <a:spLocks noGrp="1"/>
          </p:cNvSpPr>
          <p:nvPr>
            <p:ph type="sldNum" sz="quarter" idx="4"/>
          </p:nvPr>
        </p:nvSpPr>
        <p:spPr>
          <a:xfrm>
            <a:off x="8129588" y="5734050"/>
            <a:ext cx="609600" cy="520700"/>
          </a:xfrm>
          <a:prstGeom prst="rect">
            <a:avLst/>
          </a:prstGeom>
        </p:spPr>
        <p:txBody>
          <a:bodyPr vert="horz" anchor="ctr"/>
          <a:lstStyle>
            <a:lvl1pPr algn="ctr" eaLnBrk="1" fontAlgn="auto" latinLnBrk="0" hangingPunct="1">
              <a:spcBef>
                <a:spcPts val="0"/>
              </a:spcBef>
              <a:spcAft>
                <a:spcPts val="0"/>
              </a:spcAft>
              <a:defRPr kumimoji="0" sz="1400" b="1">
                <a:solidFill>
                  <a:srgbClr val="FFFFFF"/>
                </a:solidFill>
                <a:latin typeface="+mn-lt"/>
                <a:cs typeface="+mn-cs"/>
              </a:defRPr>
            </a:lvl1pPr>
          </a:lstStyle>
          <a:p>
            <a:pPr>
              <a:defRPr/>
            </a:pPr>
            <a:fld id="{4B7D9949-6E36-4957-8C32-A5C75ED65AEE}"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82" r:id="rId4"/>
    <p:sldLayoutId id="2147483683" r:id="rId5"/>
    <p:sldLayoutId id="2147483690" r:id="rId6"/>
    <p:sldLayoutId id="2147483684" r:id="rId7"/>
    <p:sldLayoutId id="2147483691" r:id="rId8"/>
    <p:sldLayoutId id="2147483692" r:id="rId9"/>
    <p:sldLayoutId id="2147483685" r:id="rId10"/>
    <p:sldLayoutId id="2147483686" r:id="rId11"/>
    <p:sldLayoutId id="2147483693" r:id="rId12"/>
  </p:sldLayoutIdLst>
  <p:hf hdr="0" dt="0"/>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jpeg"/><Relationship Id="rId2" Type="http://schemas.openxmlformats.org/officeDocument/2006/relationships/image" Target="../media/image23.jpeg"/><Relationship Id="rId1" Type="http://schemas.openxmlformats.org/officeDocument/2006/relationships/slideLayout" Target="../slideLayouts/slideLayout1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hyperlink" Target="http://home.web.cern.ch/students-educators/updates/2014/01/cern-connects-icecube-bring-science-schools" TargetMode="Externa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re 1"/>
          <p:cNvSpPr>
            <a:spLocks noGrp="1"/>
          </p:cNvSpPr>
          <p:nvPr>
            <p:ph type="ctrTitle"/>
          </p:nvPr>
        </p:nvSpPr>
        <p:spPr bwMode="auto">
          <a:xfrm>
            <a:off x="1852613" y="1890713"/>
            <a:ext cx="7007225" cy="1470025"/>
          </a:xfrm>
        </p:spPr>
        <p:txBody>
          <a:bodyPr wrap="square" lIns="91440" tIns="45720" rIns="91440" bIns="45720" numCol="1" anchorCtr="0" compatLnSpc="1">
            <a:prstTxWarp prst="textNoShape">
              <a:avLst/>
            </a:prstTxWarp>
          </a:bodyPr>
          <a:lstStyle/>
          <a:p>
            <a:pPr eaLnBrk="1" hangingPunct="1"/>
            <a:r>
              <a:rPr lang="fr-FR" sz="3100" i="1" cap="none" dirty="0" err="1" smtClean="0">
                <a:solidFill>
                  <a:srgbClr val="FF6600"/>
                </a:solidFill>
              </a:rPr>
              <a:t>European</a:t>
            </a:r>
            <a:r>
              <a:rPr lang="fr-FR" sz="3100" i="1" cap="none" dirty="0" smtClean="0">
                <a:solidFill>
                  <a:srgbClr val="FF6600"/>
                </a:solidFill>
              </a:rPr>
              <a:t> Science Education </a:t>
            </a:r>
            <a:r>
              <a:rPr lang="fr-FR" sz="3100" i="1" cap="none" dirty="0" err="1" smtClean="0">
                <a:solidFill>
                  <a:srgbClr val="FF6600"/>
                </a:solidFill>
              </a:rPr>
              <a:t>Academy</a:t>
            </a:r>
            <a:endParaRPr lang="fr-FR" sz="2600" i="1" cap="none" dirty="0" smtClean="0">
              <a:solidFill>
                <a:srgbClr val="FF6600"/>
              </a:solidFill>
            </a:endParaRPr>
          </a:p>
        </p:txBody>
      </p:sp>
      <p:sp>
        <p:nvSpPr>
          <p:cNvPr id="15362" name="Sous-titre 2"/>
          <p:cNvSpPr>
            <a:spLocks noGrp="1"/>
          </p:cNvSpPr>
          <p:nvPr>
            <p:ph type="subTitle" idx="1"/>
          </p:nvPr>
        </p:nvSpPr>
        <p:spPr>
          <a:xfrm>
            <a:off x="2286000" y="5003800"/>
            <a:ext cx="6172200" cy="1371600"/>
          </a:xfrm>
        </p:spPr>
        <p:txBody>
          <a:bodyPr/>
          <a:lstStyle/>
          <a:p>
            <a:pPr eaLnBrk="1" hangingPunct="1"/>
            <a:r>
              <a:rPr lang="fr-FR" sz="1600" i="1" dirty="0" err="1" smtClean="0"/>
              <a:t>Sofoklis</a:t>
            </a:r>
            <a:r>
              <a:rPr lang="fr-FR" sz="1600" i="1" dirty="0" smtClean="0"/>
              <a:t> </a:t>
            </a:r>
            <a:r>
              <a:rPr lang="fr-FR" sz="1600" i="1" dirty="0" err="1" smtClean="0"/>
              <a:t>Sotiriou</a:t>
            </a:r>
            <a:endParaRPr lang="fr-FR" sz="1600" i="1" dirty="0"/>
          </a:p>
          <a:p>
            <a:pPr eaLnBrk="1" hangingPunct="1"/>
            <a:r>
              <a:rPr lang="fr-FR" sz="1600" i="1" dirty="0" err="1" smtClean="0"/>
              <a:t>Ellinogermaniki</a:t>
            </a:r>
            <a:r>
              <a:rPr lang="fr-FR" sz="1600" i="1" dirty="0" smtClean="0"/>
              <a:t> </a:t>
            </a:r>
            <a:r>
              <a:rPr lang="fr-FR" sz="1600" i="1" dirty="0" err="1" smtClean="0"/>
              <a:t>Agogi</a:t>
            </a:r>
            <a:endParaRPr lang="fr-FR" sz="1600" i="1" dirty="0" smtClean="0"/>
          </a:p>
          <a:p>
            <a:pPr eaLnBrk="1" hangingPunct="1"/>
            <a:r>
              <a:rPr lang="fr-FR" sz="1600" i="1" dirty="0" err="1" smtClean="0"/>
              <a:t>European</a:t>
            </a:r>
            <a:r>
              <a:rPr lang="fr-FR" sz="1600" i="1" dirty="0" smtClean="0"/>
              <a:t> </a:t>
            </a:r>
            <a:r>
              <a:rPr lang="fr-FR" sz="1600" i="1" dirty="0" err="1" smtClean="0"/>
              <a:t>Physical</a:t>
            </a:r>
            <a:r>
              <a:rPr lang="fr-FR" sz="1600" i="1" dirty="0" smtClean="0"/>
              <a:t> Society</a:t>
            </a:r>
          </a:p>
        </p:txBody>
      </p:sp>
      <p:pic>
        <p:nvPicPr>
          <p:cNvPr id="5" name="Image 4" descr="Pathway_Logo2_m.png"/>
          <p:cNvPicPr>
            <a:picLocks noChangeAspect="1"/>
          </p:cNvPicPr>
          <p:nvPr/>
        </p:nvPicPr>
        <p:blipFill>
          <a:blip r:embed="rId2"/>
          <a:srcRect l="31445" t="9898" r="5377"/>
          <a:stretch>
            <a:fillRect/>
          </a:stretch>
        </p:blipFill>
        <p:spPr>
          <a:xfrm>
            <a:off x="298822" y="3163274"/>
            <a:ext cx="1673412" cy="1599277"/>
          </a:xfrm>
          <a:prstGeom prst="ellipse">
            <a:avLst/>
          </a:prstGeom>
        </p:spPr>
      </p:pic>
      <p:pic>
        <p:nvPicPr>
          <p:cNvPr id="15364" name="Image 5" descr="EPS_logo_white_eps.png"/>
          <p:cNvPicPr>
            <a:picLocks noChangeAspect="1"/>
          </p:cNvPicPr>
          <p:nvPr/>
        </p:nvPicPr>
        <p:blipFill>
          <a:blip r:embed="rId3"/>
          <a:srcRect/>
          <a:stretch>
            <a:fillRect/>
          </a:stretch>
        </p:blipFill>
        <p:spPr bwMode="auto">
          <a:xfrm>
            <a:off x="1363663" y="4927600"/>
            <a:ext cx="519112" cy="517525"/>
          </a:xfrm>
          <a:prstGeom prst="rect">
            <a:avLst/>
          </a:prstGeom>
          <a:noFill/>
          <a:ln w="9525">
            <a:noFill/>
            <a:miter lim="800000"/>
            <a:headEnd/>
            <a:tailEnd/>
          </a:ln>
        </p:spPr>
      </p:pic>
      <p:sp>
        <p:nvSpPr>
          <p:cNvPr id="15365" name="Espace réservé du numéro de diapositive 6"/>
          <p:cNvSpPr>
            <a:spLocks noGrp="1"/>
          </p:cNvSpPr>
          <p:nvPr>
            <p:ph type="sldNum" sz="quarter" idx="12"/>
          </p:nvPr>
        </p:nvSpPr>
        <p:spPr>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A4952BF-98B3-4166-B9D6-D0B4D949DFA5}" type="slidenum">
              <a:rPr lang="fr-FR">
                <a:cs typeface="Arial" charset="0"/>
              </a:rPr>
              <a:pPr fontAlgn="base">
                <a:spcBef>
                  <a:spcPct val="0"/>
                </a:spcBef>
                <a:spcAft>
                  <a:spcPct val="0"/>
                </a:spcAft>
                <a:defRPr/>
              </a:pPr>
              <a:t>1</a:t>
            </a:fld>
            <a:endParaRPr lang="fr-FR">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algn="ctr"/>
            <a:r>
              <a:rPr lang="en-US" cap="none" smtClean="0"/>
              <a:t>2013-2015</a:t>
            </a:r>
            <a:endParaRPr lang="el-GR" cap="none" smtClean="0"/>
          </a:p>
        </p:txBody>
      </p:sp>
      <p:sp>
        <p:nvSpPr>
          <p:cNvPr id="37890" name="Rectangle 3"/>
          <p:cNvSpPr>
            <a:spLocks noGrp="1"/>
          </p:cNvSpPr>
          <p:nvPr>
            <p:ph type="body" idx="4294967295"/>
          </p:nvPr>
        </p:nvSpPr>
        <p:spPr/>
        <p:txBody>
          <a:bodyPr/>
          <a:lstStyle/>
          <a:p>
            <a:r>
              <a:rPr lang="en-US" smtClean="0"/>
              <a:t>8,000 schools</a:t>
            </a:r>
          </a:p>
          <a:p>
            <a:endParaRPr lang="en-US" smtClean="0"/>
          </a:p>
          <a:p>
            <a:r>
              <a:rPr lang="en-US" smtClean="0"/>
              <a:t>20,000 teachers </a:t>
            </a:r>
          </a:p>
          <a:p>
            <a:endParaRPr lang="en-US" smtClean="0"/>
          </a:p>
          <a:p>
            <a:r>
              <a:rPr lang="en-US" smtClean="0"/>
              <a:t>1,000,000 science education resources</a:t>
            </a:r>
            <a:endParaRPr lang="el-GR"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l-GR" dirty="0"/>
          </a:p>
        </p:txBody>
      </p:sp>
      <p:sp>
        <p:nvSpPr>
          <p:cNvPr id="3" name="Title 2"/>
          <p:cNvSpPr>
            <a:spLocks noGrp="1"/>
          </p:cNvSpPr>
          <p:nvPr>
            <p:ph type="title"/>
          </p:nvPr>
        </p:nvSpPr>
        <p:spPr/>
        <p:txBody>
          <a:bodyPr/>
          <a:lstStyle/>
          <a:p>
            <a:endParaRPr lang="el-GR" dirty="0"/>
          </a:p>
        </p:txBody>
      </p:sp>
      <p:sp>
        <p:nvSpPr>
          <p:cNvPr id="4" name="Footer Placeholder 3"/>
          <p:cNvSpPr>
            <a:spLocks noGrp="1"/>
          </p:cNvSpPr>
          <p:nvPr>
            <p:ph type="ftr" sz="quarter" idx="3"/>
          </p:nvPr>
        </p:nvSpPr>
        <p:spPr/>
        <p:txBody>
          <a:bodyPr/>
          <a:lstStyle/>
          <a:p>
            <a:endParaRPr lang="en-GB" dirty="0">
              <a:solidFill>
                <a:srgbClr val="0070C0"/>
              </a:solidFill>
            </a:endParaRPr>
          </a:p>
        </p:txBody>
      </p:sp>
      <p:pic>
        <p:nvPicPr>
          <p:cNvPr id="1026" name="Picture 2" descr="C:\Users\eateacher\Downloads\WP_00055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6288" y="424084"/>
            <a:ext cx="6660232" cy="49951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fbcdn-sphotos-c-a.akamaihd.net/hphotos-ak-prn1/t1/q71/s720x720/28183_790774714272878_689111479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88" y="409109"/>
            <a:ext cx="6858000" cy="5143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fbcdn-sphotos-d-a.akamaihd.net/hphotos-ak-ash3/q79/s720x720/549469_689734301043587_1689953400_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288" y="409109"/>
            <a:ext cx="6858000" cy="51149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fbcdn-sphotos-b-a.akamaihd.net/hphotos-ak-ash3/1011408_690157027667981_1508966546_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93" y="-107035"/>
            <a:ext cx="9144000" cy="68294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fbcdn-sphotos-e-a.akamaihd.net/hphotos-ak-frc1/1005666_691388920878125_1967830626_n.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7035"/>
            <a:ext cx="9144000" cy="696503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E:\Eleftheria Files\Summer Schools\2013\01 Go Lab\1175084_10151802359680708_1801593092_n.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86" y="-95575"/>
            <a:ext cx="9243786" cy="69650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530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30"/>
                                        </p:tgtEl>
                                        <p:attrNameLst>
                                          <p:attrName>style.visibility</p:attrName>
                                        </p:attrNameLst>
                                      </p:cBhvr>
                                      <p:to>
                                        <p:strVal val="visible"/>
                                      </p:to>
                                    </p:set>
                                    <p:animEffect transition="in" filter="barn(inVertical)">
                                      <p:cBhvr>
                                        <p:cTn id="12" dur="500"/>
                                        <p:tgtEl>
                                          <p:spTgt spid="1030"/>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032"/>
                                        </p:tgtEl>
                                        <p:attrNameLst>
                                          <p:attrName>style.visibility</p:attrName>
                                        </p:attrNameLst>
                                      </p:cBhvr>
                                      <p:to>
                                        <p:strVal val="visible"/>
                                      </p:to>
                                    </p:set>
                                    <p:animEffect transition="in" filter="circle(in)">
                                      <p:cBhvr>
                                        <p:cTn id="17" dur="2000"/>
                                        <p:tgtEl>
                                          <p:spTgt spid="10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wipe(down)">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pPr>
              <a:defRPr/>
            </a:pPr>
            <a:r>
              <a:rPr lang="en-US" dirty="0">
                <a:solidFill>
                  <a:schemeClr val="accent2">
                    <a:lumMod val="75000"/>
                  </a:schemeClr>
                </a:solidFill>
              </a:rPr>
              <a:t>Educational Design</a:t>
            </a:r>
            <a:endParaRPr lang="en-GB" dirty="0">
              <a:solidFill>
                <a:schemeClr val="accent2">
                  <a:lumMod val="75000"/>
                </a:schemeClr>
              </a:solidFill>
            </a:endParaRPr>
          </a:p>
        </p:txBody>
      </p:sp>
      <p:sp>
        <p:nvSpPr>
          <p:cNvPr id="5" name="Rounded Rectangle 4"/>
          <p:cNvSpPr/>
          <p:nvPr/>
        </p:nvSpPr>
        <p:spPr>
          <a:xfrm>
            <a:off x="3635375" y="5661025"/>
            <a:ext cx="2376488" cy="7207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lumMod val="75000"/>
                  </a:schemeClr>
                </a:solidFill>
              </a:rPr>
              <a:t>Selected resources</a:t>
            </a:r>
          </a:p>
          <a:p>
            <a:pPr algn="ctr">
              <a:defRPr/>
            </a:pPr>
            <a:r>
              <a:rPr lang="en-US" dirty="0">
                <a:solidFill>
                  <a:schemeClr val="accent2">
                    <a:lumMod val="75000"/>
                  </a:schemeClr>
                </a:solidFill>
              </a:rPr>
              <a:t>and tools</a:t>
            </a:r>
            <a:endParaRPr lang="en-GB" dirty="0">
              <a:solidFill>
                <a:schemeClr val="accent2">
                  <a:lumMod val="75000"/>
                </a:schemeClr>
              </a:solidFill>
            </a:endParaRPr>
          </a:p>
        </p:txBody>
      </p:sp>
      <p:sp>
        <p:nvSpPr>
          <p:cNvPr id="6" name="Rectangle 5"/>
          <p:cNvSpPr/>
          <p:nvPr/>
        </p:nvSpPr>
        <p:spPr>
          <a:xfrm>
            <a:off x="755650" y="1557338"/>
            <a:ext cx="2376488" cy="136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lumMod val="75000"/>
                  </a:schemeClr>
                </a:solidFill>
              </a:rPr>
              <a:t>Resources</a:t>
            </a:r>
            <a:endParaRPr lang="en-GB" dirty="0">
              <a:solidFill>
                <a:schemeClr val="accent2">
                  <a:lumMod val="75000"/>
                </a:schemeClr>
              </a:solidFill>
            </a:endParaRPr>
          </a:p>
        </p:txBody>
      </p:sp>
      <p:sp>
        <p:nvSpPr>
          <p:cNvPr id="7" name="Oval 6"/>
          <p:cNvSpPr/>
          <p:nvPr/>
        </p:nvSpPr>
        <p:spPr>
          <a:xfrm>
            <a:off x="2051050" y="3789363"/>
            <a:ext cx="1944688" cy="900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lumMod val="75000"/>
                  </a:schemeClr>
                </a:solidFill>
              </a:rPr>
              <a:t>Metadata model</a:t>
            </a:r>
            <a:endParaRPr lang="en-GB" dirty="0">
              <a:solidFill>
                <a:schemeClr val="accent2">
                  <a:lumMod val="75000"/>
                </a:schemeClr>
              </a:solidFill>
            </a:endParaRPr>
          </a:p>
        </p:txBody>
      </p:sp>
      <p:sp>
        <p:nvSpPr>
          <p:cNvPr id="8" name="Oval 7"/>
          <p:cNvSpPr/>
          <p:nvPr/>
        </p:nvSpPr>
        <p:spPr>
          <a:xfrm>
            <a:off x="5508625" y="3789363"/>
            <a:ext cx="1943100" cy="935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accent2">
                    <a:lumMod val="75000"/>
                  </a:schemeClr>
                </a:solidFill>
              </a:rPr>
              <a:t>Mapping Algorithm</a:t>
            </a:r>
            <a:endParaRPr lang="en-GB" dirty="0">
              <a:solidFill>
                <a:schemeClr val="accent2">
                  <a:lumMod val="75000"/>
                </a:schemeClr>
              </a:solidFill>
            </a:endParaRPr>
          </a:p>
        </p:txBody>
      </p:sp>
      <p:sp>
        <p:nvSpPr>
          <p:cNvPr id="9" name="Rectangle 8"/>
          <p:cNvSpPr/>
          <p:nvPr/>
        </p:nvSpPr>
        <p:spPr>
          <a:xfrm>
            <a:off x="6443663" y="1557338"/>
            <a:ext cx="2376487" cy="1366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lstStyle/>
          <a:p>
            <a:pPr algn="ctr">
              <a:defRPr/>
            </a:pPr>
            <a:r>
              <a:rPr lang="en-US" dirty="0">
                <a:solidFill>
                  <a:schemeClr val="accent2">
                    <a:lumMod val="75000"/>
                  </a:schemeClr>
                </a:solidFill>
              </a:rPr>
              <a:t>Teacher profiles</a:t>
            </a:r>
            <a:endParaRPr lang="en-GB" dirty="0">
              <a:solidFill>
                <a:schemeClr val="accent2">
                  <a:lumMod val="75000"/>
                </a:schemeClr>
              </a:solidFill>
            </a:endParaRPr>
          </a:p>
        </p:txBody>
      </p:sp>
      <p:cxnSp>
        <p:nvCxnSpPr>
          <p:cNvPr id="11" name="Straight Arrow Connector 10"/>
          <p:cNvCxnSpPr>
            <a:stCxn id="6" idx="2"/>
            <a:endCxn id="7" idx="1"/>
          </p:cNvCxnSpPr>
          <p:nvPr/>
        </p:nvCxnSpPr>
        <p:spPr>
          <a:xfrm>
            <a:off x="1943100" y="2924175"/>
            <a:ext cx="393700" cy="9969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a:stCxn id="9" idx="2"/>
            <a:endCxn id="8" idx="7"/>
          </p:cNvCxnSpPr>
          <p:nvPr/>
        </p:nvCxnSpPr>
        <p:spPr>
          <a:xfrm flipH="1">
            <a:off x="7167563" y="2924175"/>
            <a:ext cx="465137" cy="1001713"/>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Straight Arrow Connector 14"/>
          <p:cNvCxnSpPr>
            <a:stCxn id="7" idx="6"/>
            <a:endCxn id="8" idx="2"/>
          </p:cNvCxnSpPr>
          <p:nvPr/>
        </p:nvCxnSpPr>
        <p:spPr>
          <a:xfrm>
            <a:off x="3995738" y="4238625"/>
            <a:ext cx="1512887" cy="19050"/>
          </a:xfrm>
          <a:prstGeom prst="straightConnector1">
            <a:avLst/>
          </a:prstGeom>
          <a:ln>
            <a:headEnd type="arrow"/>
            <a:tailEnd type="arrow"/>
          </a:ln>
        </p:spPr>
        <p:style>
          <a:lnRef idx="2">
            <a:schemeClr val="accent2"/>
          </a:lnRef>
          <a:fillRef idx="0">
            <a:schemeClr val="accent2"/>
          </a:fillRef>
          <a:effectRef idx="1">
            <a:schemeClr val="accent2"/>
          </a:effectRef>
          <a:fontRef idx="minor">
            <a:schemeClr val="tx1"/>
          </a:fontRef>
        </p:style>
      </p:cxnSp>
      <p:cxnSp>
        <p:nvCxnSpPr>
          <p:cNvPr id="17" name="Straight Arrow Connector 16"/>
          <p:cNvCxnSpPr>
            <a:stCxn id="7" idx="4"/>
            <a:endCxn id="5" idx="0"/>
          </p:cNvCxnSpPr>
          <p:nvPr/>
        </p:nvCxnSpPr>
        <p:spPr>
          <a:xfrm>
            <a:off x="3024188" y="4689475"/>
            <a:ext cx="1800225" cy="97155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9" name="Straight Arrow Connector 18"/>
          <p:cNvCxnSpPr>
            <a:stCxn id="8" idx="4"/>
            <a:endCxn id="5" idx="0"/>
          </p:cNvCxnSpPr>
          <p:nvPr/>
        </p:nvCxnSpPr>
        <p:spPr>
          <a:xfrm flipH="1">
            <a:off x="4824413" y="4724400"/>
            <a:ext cx="1655762" cy="9366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22" name="Isosceles Triangle 21"/>
          <p:cNvSpPr/>
          <p:nvPr/>
        </p:nvSpPr>
        <p:spPr>
          <a:xfrm>
            <a:off x="1276350" y="2241550"/>
            <a:ext cx="288925" cy="395288"/>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3" name="Regular Pentagon 22"/>
          <p:cNvSpPr/>
          <p:nvPr/>
        </p:nvSpPr>
        <p:spPr>
          <a:xfrm>
            <a:off x="1960563" y="2492375"/>
            <a:ext cx="396875" cy="360363"/>
          </a:xfrm>
          <a:prstGeom prst="pentag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4" name="Parallelogram 23"/>
          <p:cNvSpPr/>
          <p:nvPr/>
        </p:nvSpPr>
        <p:spPr>
          <a:xfrm>
            <a:off x="2357438" y="2138363"/>
            <a:ext cx="574675" cy="466725"/>
          </a:xfrm>
          <a:prstGeom prst="parallelogram">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5" name="Right Triangle 24"/>
          <p:cNvSpPr/>
          <p:nvPr/>
        </p:nvSpPr>
        <p:spPr>
          <a:xfrm>
            <a:off x="971550" y="1966913"/>
            <a:ext cx="287338" cy="360362"/>
          </a:xfrm>
          <a:prstGeom prst="r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26" name="6-Point Star 25"/>
          <p:cNvSpPr/>
          <p:nvPr/>
        </p:nvSpPr>
        <p:spPr>
          <a:xfrm>
            <a:off x="1906588" y="2006600"/>
            <a:ext cx="306387" cy="431800"/>
          </a:xfrm>
          <a:prstGeom prst="star6">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14661334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a:xfrm>
            <a:off x="152400" y="1676400"/>
            <a:ext cx="8318500" cy="4876800"/>
          </a:xfrm>
        </p:spPr>
        <p:txBody>
          <a:bodyPr/>
          <a:lstStyle/>
          <a:p>
            <a:pPr>
              <a:buFont typeface="Wingdings" pitchFamily="2" charset="2"/>
              <a:buChar char="§"/>
            </a:pPr>
            <a:r>
              <a:rPr lang="en-US" altLang="el-GR" sz="2400" b="1" i="1" smtClean="0"/>
              <a:t>Design</a:t>
            </a:r>
            <a:r>
              <a:rPr lang="en-US" altLang="el-GR" sz="2400" smtClean="0"/>
              <a:t> Lessons/Scenarios by using existing resources and tools (such as online labs, AR/VR tools) and store them on the cloud</a:t>
            </a:r>
          </a:p>
          <a:p>
            <a:pPr>
              <a:buFont typeface="Wingdings" pitchFamily="2" charset="2"/>
              <a:buChar char="§"/>
            </a:pPr>
            <a:r>
              <a:rPr lang="en-US" altLang="el-GR" sz="2400" b="1" i="1" smtClean="0"/>
              <a:t>Deliver</a:t>
            </a:r>
            <a:r>
              <a:rPr lang="en-US" altLang="el-GR" sz="2400" smtClean="0"/>
              <a:t> Lessons/Scenarios to students. </a:t>
            </a:r>
          </a:p>
          <a:p>
            <a:pPr>
              <a:buFont typeface="Wingdings" pitchFamily="2" charset="2"/>
              <a:buChar char="§"/>
            </a:pPr>
            <a:r>
              <a:rPr lang="en-US" altLang="el-GR" sz="2400" smtClean="0"/>
              <a:t>Collect </a:t>
            </a:r>
            <a:r>
              <a:rPr lang="en-US" altLang="el-GR" sz="2400" b="1" i="1" smtClean="0"/>
              <a:t>Educational Data </a:t>
            </a:r>
            <a:r>
              <a:rPr lang="en-US" altLang="el-GR" sz="2400" smtClean="0"/>
              <a:t>for student assessment based on PISA Framework</a:t>
            </a:r>
          </a:p>
        </p:txBody>
      </p:sp>
      <p:sp>
        <p:nvSpPr>
          <p:cNvPr id="54275" name="Title 3"/>
          <p:cNvSpPr>
            <a:spLocks noGrp="1"/>
          </p:cNvSpPr>
          <p:nvPr>
            <p:ph type="title"/>
          </p:nvPr>
        </p:nvSpPr>
        <p:spPr>
          <a:xfrm>
            <a:off x="395288" y="230188"/>
            <a:ext cx="6484937" cy="642937"/>
          </a:xfrm>
        </p:spPr>
        <p:txBody>
          <a:bodyPr>
            <a:normAutofit fontScale="90000"/>
          </a:bodyPr>
          <a:lstStyle/>
          <a:p>
            <a:r>
              <a:rPr lang="en-US" altLang="el-GR" sz="3200" smtClean="0"/>
              <a:t>Authoring – Access – Deliver - Assess</a:t>
            </a:r>
            <a:endParaRPr lang="el-GR" altLang="el-GR" sz="3200" smtClean="0"/>
          </a:p>
        </p:txBody>
      </p:sp>
      <p:pic>
        <p:nvPicPr>
          <p:cNvPr id="54276" name="Grafik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64288" y="655638"/>
            <a:ext cx="2794000" cy="60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1238" y="1298575"/>
            <a:ext cx="6735762" cy="443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06638" y="1133475"/>
            <a:ext cx="4868862" cy="383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Panagiotis\AppData\Local\Microsoft\Windows\Temporary Internet Files\Content.Outlook\25MYYG4T\21_DeliveryEnvironmentTransf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0" y="1298575"/>
            <a:ext cx="5791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8138" y="1133475"/>
            <a:ext cx="6265862" cy="58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29282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3" presetClass="entr" presetSubtype="1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linds(horizontal)">
                                      <p:cBhvr>
                                        <p:cTn id="19" dur="500"/>
                                        <p:tgtEl>
                                          <p:spTgt spid="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6"/>
          <p:cNvSpPr>
            <a:spLocks noGrp="1"/>
          </p:cNvSpPr>
          <p:nvPr>
            <p:ph type="title"/>
          </p:nvPr>
        </p:nvSpPr>
        <p:spPr>
          <a:xfrm>
            <a:off x="1116013" y="203200"/>
            <a:ext cx="7570787" cy="777875"/>
          </a:xfrm>
        </p:spPr>
        <p:txBody>
          <a:bodyPr/>
          <a:lstStyle/>
          <a:p>
            <a:r>
              <a:rPr lang="fr-LU" altLang="el-GR" smtClean="0"/>
              <a:t>PISA 2012: Problem-solving</a:t>
            </a:r>
          </a:p>
        </p:txBody>
      </p:sp>
      <p:sp>
        <p:nvSpPr>
          <p:cNvPr id="55299" name="Date Placeholder 3"/>
          <p:cNvSpPr>
            <a:spLocks noGrp="1"/>
          </p:cNvSpPr>
          <p:nvPr>
            <p:ph type="dt" sz="quarter" idx="10"/>
          </p:nvPr>
        </p:nvSpPr>
        <p:spPr>
          <a:xfrm>
            <a:off x="457200" y="6159500"/>
            <a:ext cx="116205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l-GR" sz="1400" dirty="0" smtClean="0"/>
          </a:p>
        </p:txBody>
      </p:sp>
      <p:sp>
        <p:nvSpPr>
          <p:cNvPr id="5530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l-GR" altLang="el-GR" sz="1400" dirty="0" smtClean="0"/>
          </a:p>
        </p:txBody>
      </p:sp>
      <p:sp>
        <p:nvSpPr>
          <p:cNvPr id="55301" name="Content Placeholder 1"/>
          <p:cNvSpPr>
            <a:spLocks noGrp="1"/>
          </p:cNvSpPr>
          <p:nvPr>
            <p:ph idx="1"/>
          </p:nvPr>
        </p:nvSpPr>
        <p:spPr>
          <a:xfrm>
            <a:off x="395288" y="1052513"/>
            <a:ext cx="8220075" cy="4608512"/>
          </a:xfrm>
        </p:spPr>
        <p:txBody>
          <a:bodyPr/>
          <a:lstStyle/>
          <a:p>
            <a:r>
              <a:rPr lang="fr-LU" altLang="el-GR" b="1" smtClean="0"/>
              <a:t>Relationship between questions and student performance:</a:t>
            </a:r>
          </a:p>
          <a:p>
            <a:endParaRPr lang="fr-LU" altLang="el-GR" smtClean="0"/>
          </a:p>
          <a:p>
            <a:endParaRPr lang="fr-LU" altLang="el-GR" smtClean="0"/>
          </a:p>
        </p:txBody>
      </p:sp>
      <p:pic>
        <p:nvPicPr>
          <p:cNvPr id="55302" name="Bild 9" descr="Bildschirmfoto 2014-06-19 um 15.02.32.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989138"/>
            <a:ext cx="8424862" cy="396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Textfeld 7"/>
          <p:cNvSpPr txBox="1">
            <a:spLocks noChangeArrowheads="1"/>
          </p:cNvSpPr>
          <p:nvPr/>
        </p:nvSpPr>
        <p:spPr bwMode="auto">
          <a:xfrm>
            <a:off x="7192963" y="5805488"/>
            <a:ext cx="1597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de-DE" altLang="el-GR" sz="1400" i="1"/>
              <a:t>(OECD 2014, p. 49)</a:t>
            </a:r>
          </a:p>
        </p:txBody>
      </p:sp>
    </p:spTree>
    <p:extLst>
      <p:ext uri="{BB962C8B-B14F-4D97-AF65-F5344CB8AC3E}">
        <p14:creationId xmlns:p14="http://schemas.microsoft.com/office/powerpoint/2010/main" val="38290152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t>Financial Support</a:t>
            </a:r>
            <a:endParaRPr lang="el-GR" cap="none" smtClean="0"/>
          </a:p>
        </p:txBody>
      </p:sp>
      <p:sp>
        <p:nvSpPr>
          <p:cNvPr id="36866" name="Rectangle 3"/>
          <p:cNvSpPr>
            <a:spLocks noGrp="1"/>
          </p:cNvSpPr>
          <p:nvPr>
            <p:ph type="body" idx="4294967295"/>
          </p:nvPr>
        </p:nvSpPr>
        <p:spPr>
          <a:xfrm>
            <a:off x="457200" y="1600200"/>
            <a:ext cx="8089900" cy="4873625"/>
          </a:xfrm>
        </p:spPr>
        <p:txBody>
          <a:bodyPr/>
          <a:lstStyle/>
          <a:p>
            <a:pPr>
              <a:lnSpc>
                <a:spcPct val="90000"/>
              </a:lnSpc>
            </a:pPr>
            <a:r>
              <a:rPr lang="en-US" smtClean="0"/>
              <a:t>Conceptual Framework (Funded by PATHWAY)</a:t>
            </a:r>
          </a:p>
          <a:p>
            <a:pPr>
              <a:lnSpc>
                <a:spcPct val="90000"/>
              </a:lnSpc>
            </a:pPr>
            <a:r>
              <a:rPr lang="en-US" smtClean="0"/>
              <a:t>Initial Selection of Best Practices (Funded by PATHWAY)</a:t>
            </a:r>
          </a:p>
          <a:p>
            <a:pPr>
              <a:lnSpc>
                <a:spcPct val="90000"/>
              </a:lnSpc>
            </a:pPr>
            <a:r>
              <a:rPr lang="en-US" smtClean="0"/>
              <a:t>Initial Version of the Repository (Funded by PATHWAY)</a:t>
            </a:r>
          </a:p>
          <a:p>
            <a:pPr>
              <a:lnSpc>
                <a:spcPct val="90000"/>
              </a:lnSpc>
            </a:pPr>
            <a:r>
              <a:rPr lang="en-US" smtClean="0">
                <a:solidFill>
                  <a:schemeClr val="accent1"/>
                </a:solidFill>
              </a:rPr>
              <a:t>Development of advanced users interface (To be supported by INSPIRING SCIENCE EDUCATION – 2013-2016)</a:t>
            </a:r>
          </a:p>
          <a:p>
            <a:pPr>
              <a:lnSpc>
                <a:spcPct val="90000"/>
              </a:lnSpc>
            </a:pPr>
            <a:r>
              <a:rPr lang="en-US" smtClean="0">
                <a:solidFill>
                  <a:schemeClr val="accent1"/>
                </a:solidFill>
              </a:rPr>
              <a:t>Continuous support of teachers communities (To be supported by Open Discovery Space – 2012-2015)</a:t>
            </a:r>
          </a:p>
          <a:p>
            <a:pPr>
              <a:lnSpc>
                <a:spcPct val="90000"/>
              </a:lnSpc>
            </a:pPr>
            <a:r>
              <a:rPr lang="en-US" smtClean="0">
                <a:solidFill>
                  <a:schemeClr val="accent1"/>
                </a:solidFill>
              </a:rPr>
              <a:t>Coordination and support actions (meetings workshops) (To be supported by INSPIRING SCIENCE EDUCATION – 2013-2016)</a:t>
            </a:r>
          </a:p>
          <a:p>
            <a:pPr>
              <a:lnSpc>
                <a:spcPct val="90000"/>
              </a:lnSpc>
            </a:pPr>
            <a:endParaRPr lang="el-GR" smtClean="0">
              <a:solidFill>
                <a:schemeClr val="accent1"/>
              </a:solidFill>
            </a:endParaRPr>
          </a:p>
        </p:txBody>
      </p:sp>
    </p:spTree>
    <p:extLst>
      <p:ext uri="{BB962C8B-B14F-4D97-AF65-F5344CB8AC3E}">
        <p14:creationId xmlns:p14="http://schemas.microsoft.com/office/powerpoint/2010/main" val="18252609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sz="2600" cap="none" smtClean="0"/>
              <a:t>European Science Education Academy and Responsible Research and Innovation in HORIZON 2020</a:t>
            </a:r>
            <a:endParaRPr lang="el-GR" sz="2600" cap="none" smtClean="0"/>
          </a:p>
        </p:txBody>
      </p:sp>
      <p:sp>
        <p:nvSpPr>
          <p:cNvPr id="47107" name="Rectangle 3"/>
          <p:cNvSpPr>
            <a:spLocks noGrp="1"/>
          </p:cNvSpPr>
          <p:nvPr>
            <p:ph type="body" idx="4294967295"/>
          </p:nvPr>
        </p:nvSpPr>
        <p:spPr/>
        <p:txBody>
          <a:bodyPr/>
          <a:lstStyle/>
          <a:p>
            <a:r>
              <a:rPr lang="en-US" smtClean="0"/>
              <a:t>Main vehicle for active involvement in RRI actions</a:t>
            </a:r>
          </a:p>
          <a:p>
            <a:r>
              <a:rPr lang="en-US" smtClean="0"/>
              <a:t>D</a:t>
            </a:r>
            <a:r>
              <a:rPr lang="el-GR" smtClean="0"/>
              <a:t>eepen the relationship between science and society and reinforcing public confidence in science </a:t>
            </a:r>
            <a:endParaRPr lang="en-US" smtClean="0"/>
          </a:p>
          <a:p>
            <a:r>
              <a:rPr lang="en-US" smtClean="0"/>
              <a:t>P</a:t>
            </a:r>
            <a:r>
              <a:rPr lang="el-GR" smtClean="0"/>
              <a:t>romoting science education, by making scientific knowledge more accessible, by developing responsible research and innovation agendas that meet citizens' and civil society's concerns. </a:t>
            </a:r>
          </a:p>
        </p:txBody>
      </p:sp>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274638"/>
            <a:ext cx="7624609" cy="5199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7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4425" y="1014413"/>
            <a:ext cx="6915150" cy="4829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Ορθογώνιο 1"/>
          <p:cNvSpPr/>
          <p:nvPr/>
        </p:nvSpPr>
        <p:spPr>
          <a:xfrm>
            <a:off x="876300" y="6001435"/>
            <a:ext cx="6743700" cy="646331"/>
          </a:xfrm>
          <a:prstGeom prst="rect">
            <a:avLst/>
          </a:prstGeom>
        </p:spPr>
        <p:txBody>
          <a:bodyPr wrap="square">
            <a:spAutoFit/>
          </a:bodyPr>
          <a:lstStyle/>
          <a:p>
            <a:pPr marL="0" indent="0">
              <a:buNone/>
            </a:pPr>
            <a:r>
              <a:rPr lang="en-US" dirty="0">
                <a:solidFill>
                  <a:schemeClr val="accent1"/>
                </a:solidFill>
              </a:rPr>
              <a:t>To promote the IY of Light to the educational communities across Europe</a:t>
            </a:r>
            <a:endParaRPr lang="el-GR" dirty="0">
              <a:solidFill>
                <a:schemeClr val="accent1"/>
              </a:solidFill>
            </a:endParaRPr>
          </a:p>
        </p:txBody>
      </p:sp>
    </p:spTree>
    <p:extLst>
      <p:ext uri="{BB962C8B-B14F-4D97-AF65-F5344CB8AC3E}">
        <p14:creationId xmlns:p14="http://schemas.microsoft.com/office/powerpoint/2010/main" val="40537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794"/>
                                        </p:tgtEl>
                                        <p:attrNameLst>
                                          <p:attrName>style.visibility</p:attrName>
                                        </p:attrNameLst>
                                      </p:cBhvr>
                                      <p:to>
                                        <p:strVal val="visible"/>
                                      </p:to>
                                    </p:set>
                                    <p:animEffect transition="in" filter="barn(inVertical)">
                                      <p:cBhvr>
                                        <p:cTn id="7" dur="500"/>
                                        <p:tgtEl>
                                          <p:spTgt spid="337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795"/>
                                        </p:tgtEl>
                                        <p:attrNameLst>
                                          <p:attrName>style.visibility</p:attrName>
                                        </p:attrNameLst>
                                      </p:cBhvr>
                                      <p:to>
                                        <p:strVal val="visible"/>
                                      </p:to>
                                    </p:set>
                                    <p:animEffect transition="in" filter="barn(inVertical)">
                                      <p:cBhvr>
                                        <p:cTn id="12" dur="500"/>
                                        <p:tgtEl>
                                          <p:spTgt spid="33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Action Plan</a:t>
            </a:r>
            <a:endParaRPr lang="el-GR" dirty="0"/>
          </a:p>
        </p:txBody>
      </p:sp>
      <p:sp>
        <p:nvSpPr>
          <p:cNvPr id="3" name="Θέση περιεχομένου 2"/>
          <p:cNvSpPr>
            <a:spLocks noGrp="1"/>
          </p:cNvSpPr>
          <p:nvPr>
            <p:ph sz="quarter" idx="1"/>
          </p:nvPr>
        </p:nvSpPr>
        <p:spPr/>
        <p:txBody>
          <a:bodyPr/>
          <a:lstStyle/>
          <a:p>
            <a:r>
              <a:rPr lang="en-US" b="1" dirty="0" smtClean="0"/>
              <a:t>Setting up the ESEA working group</a:t>
            </a:r>
          </a:p>
          <a:p>
            <a:pPr>
              <a:buFont typeface="Wingdings" panose="05000000000000000000" pitchFamily="2" charset="2"/>
              <a:buChar char="§"/>
            </a:pPr>
            <a:r>
              <a:rPr lang="en-US" dirty="0" smtClean="0"/>
              <a:t>Actions in 2014-2015 (Website, Communication Strategy, Portal population, workshops, hangouts, virtual visits, contests)</a:t>
            </a:r>
            <a:endParaRPr lang="en-US" dirty="0"/>
          </a:p>
          <a:p>
            <a:pPr>
              <a:buFont typeface="Wingdings" panose="05000000000000000000" pitchFamily="2" charset="2"/>
              <a:buChar char="§"/>
            </a:pPr>
            <a:r>
              <a:rPr lang="en-US" dirty="0" smtClean="0"/>
              <a:t>To coordinate the implementation of the Action Plan</a:t>
            </a:r>
          </a:p>
          <a:p>
            <a:pPr>
              <a:buFont typeface="Wingdings" panose="05000000000000000000" pitchFamily="2" charset="2"/>
              <a:buChar char="§"/>
            </a:pPr>
            <a:r>
              <a:rPr lang="en-US" dirty="0" smtClean="0"/>
              <a:t>To safeguard funding for the realization of the Action Plan</a:t>
            </a:r>
          </a:p>
          <a:p>
            <a:pPr>
              <a:buFont typeface="Wingdings" panose="05000000000000000000" pitchFamily="2" charset="2"/>
              <a:buChar char="§"/>
            </a:pPr>
            <a:r>
              <a:rPr lang="en-US" dirty="0" smtClean="0"/>
              <a:t>To </a:t>
            </a:r>
            <a:r>
              <a:rPr lang="en-US" dirty="0" err="1" smtClean="0"/>
              <a:t>organise</a:t>
            </a:r>
            <a:r>
              <a:rPr lang="en-US" dirty="0" smtClean="0"/>
              <a:t> three ESEA workshops (2014, 2015, 2016)</a:t>
            </a:r>
          </a:p>
          <a:p>
            <a:pPr marL="0" indent="0">
              <a:buNone/>
            </a:pPr>
            <a:endParaRPr lang="en-US" dirty="0"/>
          </a:p>
        </p:txBody>
      </p:sp>
      <p:sp>
        <p:nvSpPr>
          <p:cNvPr id="4" name="Θέση αριθμού διαφάνειας 3"/>
          <p:cNvSpPr>
            <a:spLocks noGrp="1"/>
          </p:cNvSpPr>
          <p:nvPr>
            <p:ph type="sldNum" sz="quarter" idx="11"/>
          </p:nvPr>
        </p:nvSpPr>
        <p:spPr/>
        <p:txBody>
          <a:bodyPr/>
          <a:lstStyle/>
          <a:p>
            <a:pPr>
              <a:defRPr/>
            </a:pPr>
            <a:fld id="{BB83D7E0-8A51-4F60-A17C-A3120D2EC02C}" type="slidenum">
              <a:rPr lang="fr-FR" smtClean="0"/>
              <a:pPr>
                <a:defRPr/>
              </a:pPr>
              <a:t>17</a:t>
            </a:fld>
            <a:endParaRPr lang="fr-FR"/>
          </a:p>
        </p:txBody>
      </p:sp>
    </p:spTree>
    <p:extLst>
      <p:ext uri="{BB962C8B-B14F-4D97-AF65-F5344CB8AC3E}">
        <p14:creationId xmlns:p14="http://schemas.microsoft.com/office/powerpoint/2010/main" val="20753395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t>Steps Forward</a:t>
            </a:r>
            <a:endParaRPr lang="el-GR" cap="none" smtClean="0"/>
          </a:p>
        </p:txBody>
      </p:sp>
      <p:sp>
        <p:nvSpPr>
          <p:cNvPr id="38914" name="Rectangle 3"/>
          <p:cNvSpPr>
            <a:spLocks noGrp="1"/>
          </p:cNvSpPr>
          <p:nvPr>
            <p:ph type="body" idx="4294967295"/>
          </p:nvPr>
        </p:nvSpPr>
        <p:spPr/>
        <p:txBody>
          <a:bodyPr/>
          <a:lstStyle/>
          <a:p>
            <a:r>
              <a:rPr lang="en-US" dirty="0" smtClean="0"/>
              <a:t>Cooperation with National Science Societies</a:t>
            </a:r>
          </a:p>
          <a:p>
            <a:r>
              <a:rPr lang="en-US" dirty="0" err="1" smtClean="0"/>
              <a:t>Organisation</a:t>
            </a:r>
            <a:r>
              <a:rPr lang="en-US" dirty="0" smtClean="0"/>
              <a:t> of workshops in different countries to further develop the proposed framework</a:t>
            </a:r>
          </a:p>
          <a:p>
            <a:r>
              <a:rPr lang="en-US" dirty="0" err="1" smtClean="0"/>
              <a:t>Organisation</a:t>
            </a:r>
            <a:r>
              <a:rPr lang="en-US" dirty="0" smtClean="0"/>
              <a:t> and Support of Teachers and Students Contests </a:t>
            </a:r>
          </a:p>
          <a:p>
            <a:r>
              <a:rPr lang="en-US" dirty="0" smtClean="0"/>
              <a:t>Cooperation with UNESCO in Balkan Countries</a:t>
            </a:r>
          </a:p>
          <a:p>
            <a:r>
              <a:rPr lang="en-US" dirty="0" smtClean="0"/>
              <a:t>Presentations in Conferences and Workshops</a:t>
            </a:r>
          </a:p>
          <a:p>
            <a:endParaRPr lang="el-GR"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550" y="1076325"/>
            <a:ext cx="7200900" cy="470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984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eaLnBrk="1" fontAlgn="auto" hangingPunct="1">
              <a:spcAft>
                <a:spcPts val="0"/>
              </a:spcAft>
              <a:defRPr/>
            </a:pPr>
            <a:r>
              <a:rPr lang="fr-FR" dirty="0" smtClean="0"/>
              <a:t>Motivation, </a:t>
            </a:r>
            <a:r>
              <a:rPr lang="fr-FR" dirty="0" err="1" smtClean="0"/>
              <a:t>purpose</a:t>
            </a:r>
            <a:endParaRPr lang="fr-FR" dirty="0"/>
          </a:p>
        </p:txBody>
      </p:sp>
      <p:sp>
        <p:nvSpPr>
          <p:cNvPr id="16386" name="Espace réservé du contenu 2"/>
          <p:cNvSpPr>
            <a:spLocks noGrp="1"/>
          </p:cNvSpPr>
          <p:nvPr>
            <p:ph sz="quarter" idx="1"/>
          </p:nvPr>
        </p:nvSpPr>
        <p:spPr>
          <a:xfrm>
            <a:off x="457200" y="1600200"/>
            <a:ext cx="7467600" cy="4873625"/>
          </a:xfrm>
        </p:spPr>
        <p:txBody>
          <a:bodyPr/>
          <a:lstStyle/>
          <a:p>
            <a:pPr marL="0" indent="0" eaLnBrk="1" hangingPunct="1">
              <a:buNone/>
            </a:pPr>
            <a:r>
              <a:rPr lang="fr-FR" b="1" dirty="0" err="1" smtClean="0"/>
              <a:t>European</a:t>
            </a:r>
            <a:r>
              <a:rPr lang="fr-FR" b="1" dirty="0" smtClean="0"/>
              <a:t> Science Education </a:t>
            </a:r>
            <a:r>
              <a:rPr lang="fr-FR" b="1" dirty="0" err="1" smtClean="0"/>
              <a:t>Academy</a:t>
            </a:r>
            <a:endParaRPr lang="fr-FR" b="1" dirty="0" smtClean="0"/>
          </a:p>
          <a:p>
            <a:pPr eaLnBrk="1" hangingPunct="1">
              <a:buFont typeface="Wingdings" panose="05000000000000000000" pitchFamily="2" charset="2"/>
              <a:buChar char="§"/>
            </a:pPr>
            <a:r>
              <a:rPr lang="en-US" dirty="0"/>
              <a:t>Place EPS squarely in the shaping of physics teaching </a:t>
            </a:r>
            <a:r>
              <a:rPr lang="en-US" dirty="0" smtClean="0"/>
              <a:t>approaches</a:t>
            </a:r>
            <a:endParaRPr lang="fr-FR" dirty="0" smtClean="0"/>
          </a:p>
          <a:p>
            <a:pPr eaLnBrk="1" hangingPunct="1">
              <a:buFont typeface="Wingdings" panose="05000000000000000000" pitchFamily="2" charset="2"/>
              <a:buChar char="§"/>
            </a:pPr>
            <a:r>
              <a:rPr lang="fr-FR" dirty="0" smtClean="0"/>
              <a:t>Document the innovation </a:t>
            </a:r>
            <a:r>
              <a:rPr lang="fr-FR" dirty="0" err="1" smtClean="0"/>
              <a:t>process</a:t>
            </a:r>
            <a:r>
              <a:rPr lang="fr-FR" dirty="0" smtClean="0"/>
              <a:t> in science </a:t>
            </a:r>
            <a:r>
              <a:rPr lang="fr-FR" dirty="0" err="1" smtClean="0"/>
              <a:t>education</a:t>
            </a:r>
            <a:r>
              <a:rPr lang="fr-FR" dirty="0" smtClean="0"/>
              <a:t> (</a:t>
            </a:r>
            <a:r>
              <a:rPr lang="fr-FR" dirty="0" err="1" smtClean="0"/>
              <a:t>focusing</a:t>
            </a:r>
            <a:r>
              <a:rPr lang="fr-FR" dirty="0" smtClean="0"/>
              <a:t> on </a:t>
            </a:r>
            <a:r>
              <a:rPr lang="fr-FR" dirty="0" err="1" smtClean="0"/>
              <a:t>teachers</a:t>
            </a:r>
            <a:r>
              <a:rPr lang="fr-FR" dirty="0" smtClean="0"/>
              <a:t> PD) in Europe</a:t>
            </a:r>
          </a:p>
          <a:p>
            <a:pPr eaLnBrk="1" hangingPunct="1">
              <a:buFont typeface="Wingdings" panose="05000000000000000000" pitchFamily="2" charset="2"/>
              <a:buChar char="§"/>
            </a:pPr>
            <a:r>
              <a:rPr lang="fr-FR" dirty="0" err="1" smtClean="0"/>
              <a:t>Collect</a:t>
            </a:r>
            <a:r>
              <a:rPr lang="fr-FR" dirty="0" smtClean="0"/>
              <a:t>, organise and </a:t>
            </a:r>
            <a:r>
              <a:rPr lang="fr-FR" dirty="0" err="1" smtClean="0"/>
              <a:t>provide</a:t>
            </a:r>
            <a:r>
              <a:rPr lang="fr-FR" dirty="0" smtClean="0"/>
              <a:t> </a:t>
            </a:r>
            <a:r>
              <a:rPr lang="fr-FR" dirty="0" err="1" smtClean="0"/>
              <a:t>easy</a:t>
            </a:r>
            <a:r>
              <a:rPr lang="fr-FR" dirty="0" smtClean="0"/>
              <a:t> </a:t>
            </a:r>
            <a:r>
              <a:rPr lang="fr-FR" dirty="0" err="1" smtClean="0"/>
              <a:t>access</a:t>
            </a:r>
            <a:r>
              <a:rPr lang="fr-FR" dirty="0" smtClean="0"/>
              <a:t> best practices in science </a:t>
            </a:r>
            <a:r>
              <a:rPr lang="fr-FR" dirty="0" err="1" smtClean="0"/>
              <a:t>education</a:t>
            </a:r>
            <a:endParaRPr lang="fr-FR" dirty="0" smtClean="0"/>
          </a:p>
          <a:p>
            <a:pPr eaLnBrk="1" hangingPunct="1">
              <a:buFont typeface="Wingdings" panose="05000000000000000000" pitchFamily="2" charset="2"/>
              <a:buChar char="§"/>
            </a:pPr>
            <a:r>
              <a:rPr lang="fr-FR" dirty="0" err="1" smtClean="0"/>
              <a:t>Produce</a:t>
            </a:r>
            <a:r>
              <a:rPr lang="fr-FR" dirty="0" smtClean="0"/>
              <a:t> data about science </a:t>
            </a:r>
            <a:r>
              <a:rPr lang="fr-FR" dirty="0" err="1" smtClean="0"/>
              <a:t>education</a:t>
            </a:r>
            <a:r>
              <a:rPr lang="fr-FR" dirty="0" smtClean="0"/>
              <a:t> in Europe</a:t>
            </a:r>
          </a:p>
          <a:p>
            <a:pPr eaLnBrk="1" hangingPunct="1">
              <a:buFont typeface="Wingdings" panose="05000000000000000000" pitchFamily="2" charset="2"/>
              <a:buChar char="§"/>
            </a:pPr>
            <a:r>
              <a:rPr lang="fr-FR" dirty="0" smtClean="0">
                <a:sym typeface="Wingdings" pitchFamily="2" charset="2"/>
              </a:rPr>
              <a:t>Policy </a:t>
            </a:r>
            <a:r>
              <a:rPr lang="fr-FR" dirty="0" err="1" smtClean="0">
                <a:sym typeface="Wingdings" pitchFamily="2" charset="2"/>
              </a:rPr>
              <a:t>advice</a:t>
            </a:r>
            <a:r>
              <a:rPr lang="fr-FR" dirty="0" smtClean="0">
                <a:sym typeface="Wingdings" pitchFamily="2" charset="2"/>
              </a:rPr>
              <a:t> and input </a:t>
            </a:r>
            <a:endParaRPr lang="fr-FR" dirty="0">
              <a:sym typeface="Wingdings" pitchFamily="2" charset="2"/>
            </a:endParaRPr>
          </a:p>
          <a:p>
            <a:pPr eaLnBrk="1" hangingPunct="1">
              <a:buFont typeface="Wingdings" panose="05000000000000000000" pitchFamily="2" charset="2"/>
              <a:buChar char="§"/>
            </a:pPr>
            <a:r>
              <a:rPr lang="fr-FR" dirty="0" err="1" smtClean="0">
                <a:sym typeface="Wingdings" pitchFamily="2" charset="2"/>
              </a:rPr>
              <a:t>Coordinate</a:t>
            </a:r>
            <a:r>
              <a:rPr lang="fr-FR" dirty="0" smtClean="0">
                <a:sym typeface="Wingdings" pitchFamily="2" charset="2"/>
              </a:rPr>
              <a:t> the actions of the National </a:t>
            </a:r>
            <a:r>
              <a:rPr lang="fr-FR" dirty="0" err="1" smtClean="0">
                <a:sym typeface="Wingdings" pitchFamily="2" charset="2"/>
              </a:rPr>
              <a:t>Societies</a:t>
            </a:r>
            <a:r>
              <a:rPr lang="fr-FR" dirty="0" smtClean="0">
                <a:sym typeface="Wingdings" pitchFamily="2" charset="2"/>
              </a:rPr>
              <a:t> </a:t>
            </a:r>
          </a:p>
          <a:p>
            <a:pPr eaLnBrk="1" hangingPunct="1">
              <a:buFontTx/>
              <a:buChar char="-"/>
            </a:pPr>
            <a:endParaRPr lang="fr-FR" dirty="0" smtClean="0">
              <a:sym typeface="Wingdings" pitchFamily="2" charset="2"/>
            </a:endParaRPr>
          </a:p>
        </p:txBody>
      </p:sp>
      <p:sp>
        <p:nvSpPr>
          <p:cNvPr id="19459" name="Espace réservé du numéro de diapositive 3"/>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B6328B29-0FFD-4C56-B258-1AF6E277F646}" type="slidenum">
              <a:rPr lang="fr-FR">
                <a:cs typeface="Arial" charset="0"/>
              </a:rPr>
              <a:pPr fontAlgn="base">
                <a:spcBef>
                  <a:spcPct val="0"/>
                </a:spcBef>
                <a:spcAft>
                  <a:spcPct val="0"/>
                </a:spcAft>
                <a:defRPr/>
              </a:pPr>
              <a:t>2</a:t>
            </a:fld>
            <a:endParaRPr lang="fr-FR">
              <a:cs typeface="Arial"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7600" y="-1060450"/>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re 1"/>
          <p:cNvSpPr>
            <a:spLocks noGrp="1"/>
          </p:cNvSpPr>
          <p:nvPr>
            <p:ph type="title"/>
          </p:nvPr>
        </p:nvSpPr>
        <p:spPr bwMode="auto"/>
        <p:txBody>
          <a:bodyPr wrap="square" lIns="91440" tIns="45720" rIns="91440" bIns="45720" numCol="1" anchorCtr="0" compatLnSpc="1">
            <a:prstTxWarp prst="textNoShape">
              <a:avLst/>
            </a:prstTxWarp>
          </a:bodyPr>
          <a:lstStyle/>
          <a:p>
            <a:pPr eaLnBrk="1" hangingPunct="1"/>
            <a:r>
              <a:rPr lang="fr-FR" cap="none" smtClean="0"/>
              <a:t>Starting Point: Presentation of the Main PATHWAY Documentation</a:t>
            </a:r>
          </a:p>
        </p:txBody>
      </p:sp>
      <p:sp>
        <p:nvSpPr>
          <p:cNvPr id="22531" name="Espace réservé du numéro de diapositive 3"/>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fontAlgn="base">
              <a:spcBef>
                <a:spcPct val="0"/>
              </a:spcBef>
              <a:spcAft>
                <a:spcPct val="0"/>
              </a:spcAft>
              <a:defRPr/>
            </a:pPr>
            <a:fld id="{7C3773E3-2463-4104-9971-D473571794DC}" type="slidenum">
              <a:rPr lang="fr-FR">
                <a:cs typeface="Arial" charset="0"/>
              </a:rPr>
              <a:pPr fontAlgn="base">
                <a:spcBef>
                  <a:spcPct val="0"/>
                </a:spcBef>
                <a:spcAft>
                  <a:spcPct val="0"/>
                </a:spcAft>
                <a:defRPr/>
              </a:pPr>
              <a:t>3</a:t>
            </a:fld>
            <a:endParaRPr lang="fr-FR">
              <a:cs typeface="Arial" charset="0"/>
            </a:endParaRPr>
          </a:p>
        </p:txBody>
      </p:sp>
      <p:pic>
        <p:nvPicPr>
          <p:cNvPr id="17411" name="Picture 6"/>
          <p:cNvPicPr>
            <a:picLocks noChangeAspect="1" noChangeArrowheads="1"/>
          </p:cNvPicPr>
          <p:nvPr/>
        </p:nvPicPr>
        <p:blipFill>
          <a:blip r:embed="rId2"/>
          <a:srcRect/>
          <a:stretch>
            <a:fillRect/>
          </a:stretch>
        </p:blipFill>
        <p:spPr bwMode="auto">
          <a:xfrm>
            <a:off x="5322888" y="1417638"/>
            <a:ext cx="3003550" cy="3813175"/>
          </a:xfrm>
          <a:prstGeom prst="rect">
            <a:avLst/>
          </a:prstGeom>
          <a:noFill/>
          <a:ln w="9525">
            <a:noFill/>
            <a:miter lim="800000"/>
            <a:headEnd/>
            <a:tailEnd/>
          </a:ln>
        </p:spPr>
      </p:pic>
      <p:sp>
        <p:nvSpPr>
          <p:cNvPr id="17412" name="Text Box 7"/>
          <p:cNvSpPr txBox="1">
            <a:spLocks noChangeArrowheads="1"/>
          </p:cNvSpPr>
          <p:nvPr/>
        </p:nvSpPr>
        <p:spPr bwMode="auto">
          <a:xfrm>
            <a:off x="876300" y="2322513"/>
            <a:ext cx="4114800" cy="1192212"/>
          </a:xfrm>
          <a:prstGeom prst="rect">
            <a:avLst/>
          </a:prstGeom>
          <a:noFill/>
          <a:ln w="9525">
            <a:noFill/>
            <a:miter lim="800000"/>
            <a:headEnd/>
            <a:tailEnd/>
          </a:ln>
        </p:spPr>
        <p:txBody>
          <a:bodyPr>
            <a:spAutoFit/>
          </a:bodyPr>
          <a:lstStyle/>
          <a:p>
            <a:pPr defTabSz="914400">
              <a:spcBef>
                <a:spcPct val="50000"/>
              </a:spcBef>
            </a:pPr>
            <a:r>
              <a:rPr lang="en-US"/>
              <a:t>Pedagogical Framework </a:t>
            </a:r>
          </a:p>
          <a:p>
            <a:pPr defTabSz="914400">
              <a:spcBef>
                <a:spcPct val="50000"/>
              </a:spcBef>
            </a:pPr>
            <a:r>
              <a:rPr lang="en-US"/>
              <a:t>Best Practices </a:t>
            </a:r>
          </a:p>
          <a:p>
            <a:pPr defTabSz="914400">
              <a:spcBef>
                <a:spcPct val="50000"/>
              </a:spcBef>
            </a:pPr>
            <a:r>
              <a:rPr lang="en-US"/>
              <a:t>Guidelines for Teachers</a:t>
            </a:r>
            <a:endParaRPr lang="el-G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25495"/>
            <a:ext cx="6655363" cy="668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500"/>
                                        <p:tgtEl>
                                          <p:spTgt spid="317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cap="none" smtClean="0"/>
              <a:t>Presentations of Experts Views – Reviews of relevant materials - Surveys</a:t>
            </a:r>
            <a:endParaRPr lang="el-GR" cap="none" smtClean="0"/>
          </a:p>
        </p:txBody>
      </p:sp>
      <p:sp>
        <p:nvSpPr>
          <p:cNvPr id="18434" name="Rectangle 3"/>
          <p:cNvSpPr>
            <a:spLocks noGrp="1"/>
          </p:cNvSpPr>
          <p:nvPr>
            <p:ph type="body" idx="4294967295"/>
          </p:nvPr>
        </p:nvSpPr>
        <p:spPr/>
        <p:txBody>
          <a:bodyPr/>
          <a:lstStyle/>
          <a:p>
            <a:pPr eaLnBrk="1" hangingPunct="1"/>
            <a:endParaRPr lang="el-GR" smtClean="0"/>
          </a:p>
        </p:txBody>
      </p:sp>
      <p:pic>
        <p:nvPicPr>
          <p:cNvPr id="18435" name="Picture 4"/>
          <p:cNvPicPr>
            <a:picLocks noChangeAspect="1" noChangeArrowheads="1"/>
          </p:cNvPicPr>
          <p:nvPr/>
        </p:nvPicPr>
        <p:blipFill>
          <a:blip r:embed="rId2"/>
          <a:srcRect/>
          <a:stretch>
            <a:fillRect/>
          </a:stretch>
        </p:blipFill>
        <p:spPr bwMode="auto">
          <a:xfrm>
            <a:off x="5476875" y="2357438"/>
            <a:ext cx="2617788" cy="3692525"/>
          </a:xfrm>
          <a:prstGeom prst="rect">
            <a:avLst/>
          </a:prstGeom>
          <a:noFill/>
          <a:ln w="9525">
            <a:noFill/>
            <a:miter lim="800000"/>
            <a:headEnd/>
            <a:tailEnd/>
          </a:ln>
        </p:spPr>
      </p:pic>
      <p:pic>
        <p:nvPicPr>
          <p:cNvPr id="18436" name="Picture 5"/>
          <p:cNvPicPr>
            <a:picLocks noChangeAspect="1" noChangeArrowheads="1"/>
          </p:cNvPicPr>
          <p:nvPr/>
        </p:nvPicPr>
        <p:blipFill>
          <a:blip r:embed="rId3"/>
          <a:srcRect/>
          <a:stretch>
            <a:fillRect/>
          </a:stretch>
        </p:blipFill>
        <p:spPr bwMode="auto">
          <a:xfrm>
            <a:off x="2790825" y="2357438"/>
            <a:ext cx="2686050" cy="3217862"/>
          </a:xfrm>
          <a:prstGeom prst="rect">
            <a:avLst/>
          </a:prstGeom>
          <a:noFill/>
          <a:ln w="9525">
            <a:noFill/>
            <a:miter lim="800000"/>
            <a:headEnd/>
            <a:tailEnd/>
          </a:ln>
        </p:spPr>
      </p:pic>
      <p:pic>
        <p:nvPicPr>
          <p:cNvPr id="18437" name="Picture 6"/>
          <p:cNvPicPr>
            <a:picLocks noChangeAspect="1" noChangeArrowheads="1"/>
          </p:cNvPicPr>
          <p:nvPr/>
        </p:nvPicPr>
        <p:blipFill>
          <a:blip r:embed="rId4"/>
          <a:srcRect/>
          <a:stretch>
            <a:fillRect/>
          </a:stretch>
        </p:blipFill>
        <p:spPr bwMode="auto">
          <a:xfrm>
            <a:off x="163513" y="2128838"/>
            <a:ext cx="2973387" cy="4344987"/>
          </a:xfrm>
          <a:prstGeom prst="rect">
            <a:avLst/>
          </a:prstGeom>
          <a:noFill/>
          <a:ln w="9525">
            <a:noFill/>
            <a:miter lim="800000"/>
            <a:headEnd/>
            <a:tailEnd/>
          </a:ln>
        </p:spPr>
      </p:pic>
      <p:pic>
        <p:nvPicPr>
          <p:cNvPr id="348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79600" y="2005112"/>
            <a:ext cx="6648450" cy="357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0" name="Picture 2" descr="http://portal.discoverthecosmos.eu/files/repository/dtc_frontpage.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20999" y="403224"/>
            <a:ext cx="5064483" cy="5857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4818"/>
                                        </p:tgtEl>
                                        <p:attrNameLst>
                                          <p:attrName>style.visibility</p:attrName>
                                        </p:attrNameLst>
                                      </p:cBhvr>
                                      <p:to>
                                        <p:strVal val="visible"/>
                                      </p:to>
                                    </p:set>
                                    <p:animEffect transition="in" filter="circle(in)">
                                      <p:cBhvr>
                                        <p:cTn id="7" dur="2000"/>
                                        <p:tgtEl>
                                          <p:spTgt spid="348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2770"/>
                                        </p:tgtEl>
                                        <p:attrNameLst>
                                          <p:attrName>style.visibility</p:attrName>
                                        </p:attrNameLst>
                                      </p:cBhvr>
                                      <p:to>
                                        <p:strVal val="visible"/>
                                      </p:to>
                                    </p:set>
                                    <p:animEffect transition="in" filter="barn(inVertical)">
                                      <p:cBhvr>
                                        <p:cTn id="12" dur="500"/>
                                        <p:tgtEl>
                                          <p:spTgt spid="327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pPr eaLnBrk="1" hangingPunct="1"/>
            <a:r>
              <a:rPr lang="en-US" cap="none" smtClean="0"/>
              <a:t>Recommendations</a:t>
            </a:r>
            <a:endParaRPr lang="el-GR" cap="none" smtClean="0"/>
          </a:p>
        </p:txBody>
      </p:sp>
      <p:sp>
        <p:nvSpPr>
          <p:cNvPr id="31746" name="Rectangle 3"/>
          <p:cNvSpPr>
            <a:spLocks noGrp="1"/>
          </p:cNvSpPr>
          <p:nvPr>
            <p:ph type="body" idx="4294967295"/>
          </p:nvPr>
        </p:nvSpPr>
        <p:spPr/>
        <p:txBody>
          <a:bodyPr/>
          <a:lstStyle/>
          <a:p>
            <a:pPr eaLnBrk="1" hangingPunct="1">
              <a:buFont typeface="Wingdings" pitchFamily="2" charset="2"/>
              <a:buNone/>
            </a:pPr>
            <a:r>
              <a:rPr lang="en-US" smtClean="0"/>
              <a:t> </a:t>
            </a:r>
            <a:endParaRPr lang="el-GR" smtClean="0"/>
          </a:p>
        </p:txBody>
      </p:sp>
      <p:sp>
        <p:nvSpPr>
          <p:cNvPr id="31747" name="Text Box 4"/>
          <p:cNvSpPr txBox="1">
            <a:spLocks noChangeArrowheads="1"/>
          </p:cNvSpPr>
          <p:nvPr/>
        </p:nvSpPr>
        <p:spPr bwMode="auto">
          <a:xfrm>
            <a:off x="660400" y="1803400"/>
            <a:ext cx="7073900" cy="4079875"/>
          </a:xfrm>
          <a:prstGeom prst="rect">
            <a:avLst/>
          </a:prstGeom>
          <a:noFill/>
          <a:ln w="9525">
            <a:noFill/>
            <a:miter lim="800000"/>
            <a:headEnd/>
            <a:tailEnd/>
          </a:ln>
        </p:spPr>
        <p:txBody>
          <a:bodyPr>
            <a:spAutoFit/>
          </a:bodyPr>
          <a:lstStyle/>
          <a:p>
            <a:pPr defTabSz="914400"/>
            <a:r>
              <a:rPr lang="en-US" b="1"/>
              <a:t>Documentation Center for the Modernization of Science Education</a:t>
            </a:r>
          </a:p>
          <a:p>
            <a:pPr defTabSz="914400"/>
            <a:r>
              <a:rPr lang="en-US"/>
              <a:t> Publications, Research Work, Conferences and Workshops</a:t>
            </a:r>
          </a:p>
          <a:p>
            <a:pPr defTabSz="914400">
              <a:spcBef>
                <a:spcPct val="50000"/>
              </a:spcBef>
            </a:pPr>
            <a:r>
              <a:rPr lang="en-US" b="1"/>
              <a:t>Developing Effective Training Programmes</a:t>
            </a:r>
          </a:p>
          <a:p>
            <a:pPr defTabSz="914400">
              <a:spcBef>
                <a:spcPct val="50000"/>
              </a:spcBef>
            </a:pPr>
            <a:r>
              <a:rPr lang="en-US"/>
              <a:t>- Guidelines, Resources, Best Practices</a:t>
            </a:r>
          </a:p>
          <a:p>
            <a:pPr defTabSz="914400">
              <a:spcBef>
                <a:spcPct val="50000"/>
              </a:spcBef>
            </a:pPr>
            <a:r>
              <a:rPr lang="en-US" b="1"/>
              <a:t>Supporting Communities of Practice</a:t>
            </a:r>
          </a:p>
          <a:p>
            <a:pPr defTabSz="914400">
              <a:spcBef>
                <a:spcPct val="50000"/>
              </a:spcBef>
              <a:buFontTx/>
              <a:buChar char="-"/>
            </a:pPr>
            <a:r>
              <a:rPr lang="en-US"/>
              <a:t> Organising Resources, Motivating Practitioners </a:t>
            </a:r>
          </a:p>
          <a:p>
            <a:pPr defTabSz="914400">
              <a:spcBef>
                <a:spcPct val="50000"/>
              </a:spcBef>
            </a:pPr>
            <a:r>
              <a:rPr lang="en-US" b="1"/>
              <a:t>Dissemination and Networking</a:t>
            </a:r>
          </a:p>
          <a:p>
            <a:pPr defTabSz="914400">
              <a:spcBef>
                <a:spcPct val="50000"/>
              </a:spcBef>
            </a:pPr>
            <a:r>
              <a:rPr lang="en-US"/>
              <a:t>- Supporting National Physical Societies, Collaboration with EC, ESERA, GIREP</a:t>
            </a:r>
          </a:p>
          <a:p>
            <a:pPr defTabSz="914400">
              <a:spcBef>
                <a:spcPct val="50000"/>
              </a:spcBef>
              <a:buFontTx/>
              <a:buChar char="-"/>
            </a:pPr>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bwMode="auto">
          <a:noFill/>
        </p:spPr>
        <p:txBody>
          <a:bodyPr wrap="square" lIns="91440" tIns="45720" rIns="91440" bIns="45720" numCol="1" anchorCtr="0" compatLnSpc="1">
            <a:prstTxWarp prst="textNoShape">
              <a:avLst/>
            </a:prstTxWarp>
          </a:bodyPr>
          <a:lstStyle/>
          <a:p>
            <a:r>
              <a:rPr lang="en-US" cap="none" smtClean="0"/>
              <a:t>Development of the ESEA Repository</a:t>
            </a:r>
            <a:endParaRPr lang="el-GR" cap="none" smtClean="0"/>
          </a:p>
        </p:txBody>
      </p:sp>
      <p:sp>
        <p:nvSpPr>
          <p:cNvPr id="34818" name="Rectangle 3"/>
          <p:cNvSpPr>
            <a:spLocks noGrp="1"/>
          </p:cNvSpPr>
          <p:nvPr>
            <p:ph type="body" idx="4294967295"/>
          </p:nvPr>
        </p:nvSpPr>
        <p:spPr/>
        <p:txBody>
          <a:bodyPr/>
          <a:lstStyle/>
          <a:p>
            <a:r>
              <a:rPr lang="en-US" smtClean="0"/>
              <a:t>For policy makers</a:t>
            </a:r>
          </a:p>
          <a:p>
            <a:r>
              <a:rPr lang="en-US" smtClean="0"/>
              <a:t>For science education experts</a:t>
            </a:r>
          </a:p>
          <a:p>
            <a:r>
              <a:rPr lang="en-US" smtClean="0"/>
              <a:t>For teachers</a:t>
            </a:r>
          </a:p>
          <a:p>
            <a:r>
              <a:rPr lang="en-US" smtClean="0"/>
              <a:t>For museum educators and outreach groups</a:t>
            </a:r>
            <a:endParaRPr lang="el-GR" smtClean="0"/>
          </a:p>
        </p:txBody>
      </p:sp>
    </p:spTree>
    <p:extLst>
      <p:ext uri="{BB962C8B-B14F-4D97-AF65-F5344CB8AC3E}">
        <p14:creationId xmlns:p14="http://schemas.microsoft.com/office/powerpoint/2010/main" val="31058845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p:cNvSpPr>
          <p:nvPr>
            <p:ph type="title" idx="4294967295"/>
          </p:nvPr>
        </p:nvSpPr>
        <p:spPr bwMode="auto">
          <a:noFill/>
        </p:spPr>
        <p:txBody>
          <a:bodyPr wrap="square" lIns="91440" tIns="45720" rIns="91440" bIns="45720" numCol="1" anchorCtr="0" compatLnSpc="1">
            <a:prstTxWarp prst="textNoShape">
              <a:avLst/>
            </a:prstTxWarp>
            <a:normAutofit fontScale="90000"/>
          </a:bodyPr>
          <a:lstStyle/>
          <a:p>
            <a:r>
              <a:rPr lang="en-US" cap="none" dirty="0" smtClean="0"/>
              <a:t>Support of the development of a distributed repository for Science Education in Europe</a:t>
            </a:r>
            <a:endParaRPr lang="el-GR" cap="none" dirty="0" smtClean="0"/>
          </a:p>
        </p:txBody>
      </p:sp>
      <p:sp>
        <p:nvSpPr>
          <p:cNvPr id="34818" name="Rectangle 3"/>
          <p:cNvSpPr>
            <a:spLocks noGrp="1"/>
          </p:cNvSpPr>
          <p:nvPr>
            <p:ph type="body" idx="4294967295"/>
          </p:nvPr>
        </p:nvSpPr>
        <p:spPr/>
        <p:txBody>
          <a:bodyPr/>
          <a:lstStyle/>
          <a:p>
            <a:endParaRPr lang="el-GR" dirty="0" smtClean="0"/>
          </a:p>
        </p:txBody>
      </p:sp>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238" y="1963738"/>
            <a:ext cx="6562725"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3"/>
          <p:cNvSpPr>
            <a:spLocks noGrp="1" noChangeArrowheads="1"/>
          </p:cNvSpPr>
          <p:nvPr>
            <p:ph type="subTitle" idx="4294967295"/>
          </p:nvPr>
        </p:nvSpPr>
        <p:spPr>
          <a:xfrm>
            <a:off x="1287463" y="4062413"/>
            <a:ext cx="5807075" cy="1885950"/>
          </a:xfrm>
        </p:spPr>
        <p:txBody>
          <a:bodyPr/>
          <a:lstStyle/>
          <a:p>
            <a:pPr marL="0" indent="0" algn="ctr" eaLnBrk="1" hangingPunct="1">
              <a:buFont typeface="Wingdings" pitchFamily="2" charset="2"/>
              <a:buNone/>
            </a:pPr>
            <a:endParaRPr lang="el-GR" smtClean="0"/>
          </a:p>
        </p:txBody>
      </p:sp>
      <p:pic>
        <p:nvPicPr>
          <p:cNvPr id="35842" name="Picture 4"/>
          <p:cNvPicPr>
            <a:picLocks noChangeAspect="1" noChangeArrowheads="1"/>
          </p:cNvPicPr>
          <p:nvPr/>
        </p:nvPicPr>
        <p:blipFill>
          <a:blip r:embed="rId2"/>
          <a:srcRect/>
          <a:stretch>
            <a:fillRect/>
          </a:stretch>
        </p:blipFill>
        <p:spPr bwMode="auto">
          <a:xfrm>
            <a:off x="0" y="-315913"/>
            <a:ext cx="7596188" cy="6837363"/>
          </a:xfrm>
          <a:prstGeom prst="rect">
            <a:avLst/>
          </a:prstGeom>
          <a:noFill/>
          <a:ln w="9525">
            <a:noFill/>
            <a:miter lim="800000"/>
            <a:headEnd/>
            <a:tailEnd/>
          </a:ln>
        </p:spPr>
      </p:pic>
      <p:sp>
        <p:nvSpPr>
          <p:cNvPr id="35843" name="Rectangle 2"/>
          <p:cNvSpPr>
            <a:spLocks noGrp="1" noChangeArrowheads="1"/>
          </p:cNvSpPr>
          <p:nvPr>
            <p:ph type="ctrTitle" idx="4294967295"/>
          </p:nvPr>
        </p:nvSpPr>
        <p:spPr bwMode="auto">
          <a:xfrm>
            <a:off x="-504825" y="5805488"/>
            <a:ext cx="9648825" cy="1470025"/>
          </a:xfrm>
          <a:noFill/>
        </p:spPr>
        <p:txBody>
          <a:bodyPr wrap="square" lIns="91440" tIns="45720" rIns="91440" bIns="45720" numCol="1" anchor="ctr" anchorCtr="0" compatLnSpc="1">
            <a:prstTxWarp prst="textNoShape">
              <a:avLst/>
            </a:prstTxWarp>
          </a:bodyPr>
          <a:lstStyle/>
          <a:p>
            <a:pPr eaLnBrk="1" hangingPunct="1"/>
            <a:endParaRPr lang="en-US" cap="none" dirty="0" smtClean="0"/>
          </a:p>
        </p:txBody>
      </p:sp>
      <p:sp>
        <p:nvSpPr>
          <p:cNvPr id="35844" name="Rectangle 5"/>
          <p:cNvSpPr>
            <a:spLocks noChangeArrowheads="1"/>
          </p:cNvSpPr>
          <p:nvPr/>
        </p:nvSpPr>
        <p:spPr bwMode="auto">
          <a:xfrm>
            <a:off x="0" y="0"/>
            <a:ext cx="8604250" cy="641350"/>
          </a:xfrm>
          <a:prstGeom prst="rect">
            <a:avLst/>
          </a:prstGeom>
          <a:solidFill>
            <a:schemeClr val="bg1"/>
          </a:solidFill>
          <a:ln w="9525">
            <a:noFill/>
            <a:miter lim="800000"/>
            <a:headEnd/>
            <a:tailEnd/>
          </a:ln>
        </p:spPr>
        <p:txBody>
          <a:bodyPr>
            <a:spAutoFit/>
          </a:bodyPr>
          <a:lstStyle/>
          <a:p>
            <a:pPr defTabSz="914400"/>
            <a:r>
              <a:rPr lang="en-US" b="1">
                <a:ea typeface="ＭＳ Ｐゴシック" pitchFamily="34" charset="-128"/>
              </a:rPr>
              <a:t>A World of eLearning tools and resources for Scientific Disciplines</a:t>
            </a:r>
          </a:p>
          <a:p>
            <a:pPr defTabSz="914400"/>
            <a:r>
              <a:rPr lang="en-US" b="1">
                <a:ea typeface="ＭＳ Ｐゴシック" pitchFamily="34" charset="-128"/>
              </a:rPr>
              <a:t>just a click away…</a:t>
            </a:r>
          </a:p>
        </p:txBody>
      </p:sp>
      <p:pic>
        <p:nvPicPr>
          <p:cNvPr id="327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6900" y="1471613"/>
            <a:ext cx="5410200" cy="3914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66900" y="2471738"/>
            <a:ext cx="8888861" cy="957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43312"/>
            <a:ext cx="8862667" cy="1441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7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219699"/>
            <a:ext cx="9423399" cy="5985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407" y="0"/>
            <a:ext cx="7903427" cy="6557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2771"/>
                                        </p:tgtEl>
                                        <p:attrNameLst>
                                          <p:attrName>style.visibility</p:attrName>
                                        </p:attrNameLst>
                                      </p:cBhvr>
                                      <p:to>
                                        <p:strVal val="visible"/>
                                      </p:to>
                                    </p:set>
                                    <p:anim calcmode="lin" valueType="num">
                                      <p:cBhvr additive="base">
                                        <p:cTn id="11" dur="500" fill="hold"/>
                                        <p:tgtEl>
                                          <p:spTgt spid="32771"/>
                                        </p:tgtEl>
                                        <p:attrNameLst>
                                          <p:attrName>ppt_x</p:attrName>
                                        </p:attrNameLst>
                                      </p:cBhvr>
                                      <p:tavLst>
                                        <p:tav tm="0">
                                          <p:val>
                                            <p:strVal val="#ppt_x"/>
                                          </p:val>
                                        </p:tav>
                                        <p:tav tm="100000">
                                          <p:val>
                                            <p:strVal val="#ppt_x"/>
                                          </p:val>
                                        </p:tav>
                                      </p:tavLst>
                                    </p:anim>
                                    <p:anim calcmode="lin" valueType="num">
                                      <p:cBhvr additive="base">
                                        <p:cTn id="12"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2772"/>
                                        </p:tgtEl>
                                        <p:attrNameLst>
                                          <p:attrName>style.visibility</p:attrName>
                                        </p:attrNameLst>
                                      </p:cBhvr>
                                      <p:to>
                                        <p:strVal val="visible"/>
                                      </p:to>
                                    </p:set>
                                    <p:anim calcmode="lin" valueType="num">
                                      <p:cBhvr additive="base">
                                        <p:cTn id="17" dur="500" fill="hold"/>
                                        <p:tgtEl>
                                          <p:spTgt spid="32772"/>
                                        </p:tgtEl>
                                        <p:attrNameLst>
                                          <p:attrName>ppt_x</p:attrName>
                                        </p:attrNameLst>
                                      </p:cBhvr>
                                      <p:tavLst>
                                        <p:tav tm="0">
                                          <p:val>
                                            <p:strVal val="#ppt_x"/>
                                          </p:val>
                                        </p:tav>
                                        <p:tav tm="100000">
                                          <p:val>
                                            <p:strVal val="#ppt_x"/>
                                          </p:val>
                                        </p:tav>
                                      </p:tavLst>
                                    </p:anim>
                                    <p:anim calcmode="lin" valueType="num">
                                      <p:cBhvr additive="base">
                                        <p:cTn id="18" dur="500" fill="hold"/>
                                        <p:tgtEl>
                                          <p:spTgt spid="3277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2773"/>
                                        </p:tgtEl>
                                        <p:attrNameLst>
                                          <p:attrName>style.visibility</p:attrName>
                                        </p:attrNameLst>
                                      </p:cBhvr>
                                      <p:to>
                                        <p:strVal val="visible"/>
                                      </p:to>
                                    </p:set>
                                    <p:animEffect transition="in" filter="fade">
                                      <p:cBhvr>
                                        <p:cTn id="23" dur="1000"/>
                                        <p:tgtEl>
                                          <p:spTgt spid="32773"/>
                                        </p:tgtEl>
                                      </p:cBhvr>
                                    </p:animEffect>
                                    <p:anim calcmode="lin" valueType="num">
                                      <p:cBhvr>
                                        <p:cTn id="24" dur="1000" fill="hold"/>
                                        <p:tgtEl>
                                          <p:spTgt spid="32773"/>
                                        </p:tgtEl>
                                        <p:attrNameLst>
                                          <p:attrName>ppt_x</p:attrName>
                                        </p:attrNameLst>
                                      </p:cBhvr>
                                      <p:tavLst>
                                        <p:tav tm="0">
                                          <p:val>
                                            <p:strVal val="#ppt_x"/>
                                          </p:val>
                                        </p:tav>
                                        <p:tav tm="100000">
                                          <p:val>
                                            <p:strVal val="#ppt_x"/>
                                          </p:val>
                                        </p:tav>
                                      </p:tavLst>
                                    </p:anim>
                                    <p:anim calcmode="lin" valueType="num">
                                      <p:cBhvr>
                                        <p:cTn id="25"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67544" y="1268760"/>
            <a:ext cx="4212976" cy="3024336"/>
          </a:xfrm>
        </p:spPr>
        <p:txBody>
          <a:bodyPr>
            <a:normAutofit/>
          </a:bodyPr>
          <a:lstStyle/>
          <a:p>
            <a:pPr>
              <a:lnSpc>
                <a:spcPct val="114000"/>
              </a:lnSpc>
            </a:pPr>
            <a:r>
              <a:rPr lang="en-US" dirty="0" smtClean="0"/>
              <a:t>For teachers who can’t participate in a workshop</a:t>
            </a:r>
          </a:p>
          <a:p>
            <a:pPr>
              <a:lnSpc>
                <a:spcPct val="114000"/>
              </a:lnSpc>
            </a:pPr>
            <a:r>
              <a:rPr lang="en-US" dirty="0" smtClean="0"/>
              <a:t>For teachers in addition to a workshop</a:t>
            </a:r>
          </a:p>
          <a:p>
            <a:pPr>
              <a:lnSpc>
                <a:spcPct val="114000"/>
              </a:lnSpc>
            </a:pPr>
            <a:r>
              <a:rPr lang="en-US" dirty="0" smtClean="0"/>
              <a:t>For all interested parties</a:t>
            </a:r>
          </a:p>
          <a:p>
            <a:pPr>
              <a:lnSpc>
                <a:spcPct val="114000"/>
              </a:lnSpc>
            </a:pPr>
            <a:endParaRPr lang="en-US" dirty="0" smtClean="0"/>
          </a:p>
        </p:txBody>
      </p:sp>
      <p:sp>
        <p:nvSpPr>
          <p:cNvPr id="3" name="Titel 2"/>
          <p:cNvSpPr>
            <a:spLocks noGrp="1"/>
          </p:cNvSpPr>
          <p:nvPr>
            <p:ph type="title"/>
          </p:nvPr>
        </p:nvSpPr>
        <p:spPr>
          <a:xfrm>
            <a:off x="457200" y="274638"/>
            <a:ext cx="7138988" cy="754062"/>
          </a:xfrm>
        </p:spPr>
        <p:txBody>
          <a:bodyPr/>
          <a:lstStyle/>
          <a:p>
            <a:r>
              <a:rPr lang="en-GB" dirty="0" smtClean="0"/>
              <a:t>ESEA </a:t>
            </a:r>
            <a:r>
              <a:rPr lang="en-GB" dirty="0" err="1" smtClean="0"/>
              <a:t>Moocs</a:t>
            </a:r>
            <a:r>
              <a:rPr lang="en-GB" dirty="0" smtClean="0"/>
              <a:t> (using online labs)</a:t>
            </a:r>
            <a:endParaRPr lang="en-GB" dirty="0"/>
          </a:p>
        </p:txBody>
      </p:sp>
      <p:pic>
        <p:nvPicPr>
          <p:cNvPr id="1026" name="Picture 2" descr="C:\Users\Dikke\Desktop\OCW.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68688" y="1340768"/>
            <a:ext cx="3995936" cy="2460756"/>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p:cNvSpPr txBox="1"/>
          <p:nvPr/>
        </p:nvSpPr>
        <p:spPr>
          <a:xfrm>
            <a:off x="4721932" y="4149080"/>
            <a:ext cx="4098540" cy="2297809"/>
          </a:xfrm>
          <a:prstGeom prst="rect">
            <a:avLst/>
          </a:prstGeom>
          <a:noFill/>
        </p:spPr>
        <p:txBody>
          <a:bodyPr wrap="square" rtlCol="0">
            <a:spAutoFit/>
          </a:bodyPr>
          <a:lstStyle/>
          <a:p>
            <a:pPr marL="342900" indent="-342900">
              <a:lnSpc>
                <a:spcPct val="114000"/>
              </a:lnSpc>
              <a:spcBef>
                <a:spcPts val="600"/>
              </a:spcBef>
              <a:spcAft>
                <a:spcPts val="600"/>
              </a:spcAft>
              <a:buClr>
                <a:srgbClr val="40B1C7"/>
              </a:buClr>
              <a:buFont typeface="Wingdings" pitchFamily="2" charset="2"/>
              <a:buChar char="Ø"/>
            </a:pPr>
            <a:r>
              <a:rPr lang="en-US" sz="2200" dirty="0">
                <a:solidFill>
                  <a:schemeClr val="accent1">
                    <a:lumMod val="75000"/>
                  </a:schemeClr>
                </a:solidFill>
                <a:latin typeface="Trebuchet MS" pitchFamily="34" charset="0"/>
              </a:rPr>
              <a:t>Training in the use of online labs and the Portal</a:t>
            </a:r>
          </a:p>
          <a:p>
            <a:pPr marL="342900" indent="-342900">
              <a:lnSpc>
                <a:spcPct val="114000"/>
              </a:lnSpc>
              <a:spcBef>
                <a:spcPts val="600"/>
              </a:spcBef>
              <a:spcAft>
                <a:spcPts val="600"/>
              </a:spcAft>
              <a:buClr>
                <a:srgbClr val="40B1C7"/>
              </a:buClr>
              <a:buFont typeface="Wingdings" pitchFamily="2" charset="2"/>
              <a:buChar char="Ø"/>
            </a:pPr>
            <a:r>
              <a:rPr lang="en-US" sz="2200" dirty="0">
                <a:solidFill>
                  <a:schemeClr val="accent1">
                    <a:lumMod val="75000"/>
                  </a:schemeClr>
                </a:solidFill>
                <a:latin typeface="Trebuchet MS" pitchFamily="34" charset="0"/>
              </a:rPr>
              <a:t>T</a:t>
            </a:r>
            <a:r>
              <a:rPr lang="en-US" sz="2200" dirty="0" smtClean="0">
                <a:solidFill>
                  <a:schemeClr val="accent1">
                    <a:lumMod val="75000"/>
                  </a:schemeClr>
                </a:solidFill>
                <a:latin typeface="Trebuchet MS" pitchFamily="34" charset="0"/>
              </a:rPr>
              <a:t>heoretical </a:t>
            </a:r>
            <a:r>
              <a:rPr lang="en-US" sz="2200" dirty="0">
                <a:solidFill>
                  <a:schemeClr val="accent1">
                    <a:lumMod val="75000"/>
                  </a:schemeClr>
                </a:solidFill>
                <a:latin typeface="Trebuchet MS" pitchFamily="34" charset="0"/>
              </a:rPr>
              <a:t>background</a:t>
            </a:r>
          </a:p>
          <a:p>
            <a:pPr marL="342900" indent="-342900">
              <a:lnSpc>
                <a:spcPct val="114000"/>
              </a:lnSpc>
              <a:spcBef>
                <a:spcPts val="600"/>
              </a:spcBef>
              <a:spcAft>
                <a:spcPts val="600"/>
              </a:spcAft>
              <a:buClr>
                <a:srgbClr val="40B1C7"/>
              </a:buClr>
              <a:buFont typeface="Wingdings" pitchFamily="2" charset="2"/>
              <a:buChar char="Ø"/>
            </a:pPr>
            <a:r>
              <a:rPr lang="en-US" sz="2200" dirty="0">
                <a:solidFill>
                  <a:schemeClr val="accent1">
                    <a:lumMod val="75000"/>
                  </a:schemeClr>
                </a:solidFill>
                <a:latin typeface="Trebuchet MS" pitchFamily="34" charset="0"/>
              </a:rPr>
              <a:t>About </a:t>
            </a:r>
            <a:r>
              <a:rPr lang="en-US" sz="2200" dirty="0" smtClean="0">
                <a:solidFill>
                  <a:schemeClr val="accent1">
                    <a:lumMod val="75000"/>
                  </a:schemeClr>
                </a:solidFill>
                <a:latin typeface="Trebuchet MS" pitchFamily="34" charset="0"/>
              </a:rPr>
              <a:t>16 </a:t>
            </a:r>
            <a:r>
              <a:rPr lang="en-US" sz="2200" dirty="0">
                <a:solidFill>
                  <a:schemeClr val="accent1">
                    <a:lumMod val="75000"/>
                  </a:schemeClr>
                </a:solidFill>
                <a:latin typeface="Trebuchet MS" pitchFamily="34" charset="0"/>
              </a:rPr>
              <a:t>hours work load</a:t>
            </a:r>
          </a:p>
          <a:p>
            <a:endParaRPr lang="en-GB" dirty="0"/>
          </a:p>
        </p:txBody>
      </p:sp>
      <p:pic>
        <p:nvPicPr>
          <p:cNvPr id="1028" name="Picture 4" descr="C:\Users\Dikke\Desktop\IL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9592" y="3693516"/>
            <a:ext cx="3161056" cy="2471788"/>
          </a:xfrm>
          <a:prstGeom prst="rect">
            <a:avLst/>
          </a:prstGeom>
          <a:noFill/>
          <a:extLst>
            <a:ext uri="{909E8E84-426E-40DD-AFC4-6F175D3DCCD1}">
              <a14:hiddenFill xmlns:a14="http://schemas.microsoft.com/office/drawing/2010/main">
                <a:solidFill>
                  <a:srgbClr val="FFFFFF"/>
                </a:solidFill>
              </a14:hiddenFill>
            </a:ext>
          </a:extLst>
        </p:spPr>
      </p:pic>
      <p:sp>
        <p:nvSpPr>
          <p:cNvPr id="8" name="Θέση αριθμού διαφάνειας 2"/>
          <p:cNvSpPr txBox="1">
            <a:spLocks/>
          </p:cNvSpPr>
          <p:nvPr/>
        </p:nvSpPr>
        <p:spPr>
          <a:xfrm>
            <a:off x="7596188" y="6308725"/>
            <a:ext cx="1090612"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7D14B5C-0FDC-4E59-8DB1-53086B5050FA}" type="slidenum">
              <a:rPr lang="en-US" smtClean="0"/>
              <a:pPr>
                <a:defRPr/>
              </a:pPr>
              <a:t>9</a:t>
            </a:fld>
            <a:endParaRPr lang="en-US" dirty="0"/>
          </a:p>
        </p:txBody>
      </p:sp>
      <p:pic>
        <p:nvPicPr>
          <p:cNvPr id="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 y="-1331913"/>
            <a:ext cx="1301115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963613"/>
            <a:ext cx="13011150" cy="7315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0720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Oriel.thmx</Template>
  <TotalTime>2053</TotalTime>
  <Words>799</Words>
  <Application>Microsoft Office PowerPoint</Application>
  <PresentationFormat>Προβολή στην οθόνη (4:3)</PresentationFormat>
  <Paragraphs>100</Paragraphs>
  <Slides>18</Slides>
  <Notes>1</Notes>
  <HiddenSlides>0</HiddenSlides>
  <MMClips>0</MMClips>
  <ScaleCrop>false</ScaleCrop>
  <HeadingPairs>
    <vt:vector size="4" baseType="variant">
      <vt:variant>
        <vt:lpstr>Θέμα</vt:lpstr>
      </vt:variant>
      <vt:variant>
        <vt:i4>1</vt:i4>
      </vt:variant>
      <vt:variant>
        <vt:lpstr>Τίτλοι διαφανειών</vt:lpstr>
      </vt:variant>
      <vt:variant>
        <vt:i4>18</vt:i4>
      </vt:variant>
    </vt:vector>
  </HeadingPairs>
  <TitlesOfParts>
    <vt:vector size="19" baseType="lpstr">
      <vt:lpstr>Oriel</vt:lpstr>
      <vt:lpstr>European Science Education Academy</vt:lpstr>
      <vt:lpstr>Motivation, purpose</vt:lpstr>
      <vt:lpstr>Starting Point: Presentation of the Main PATHWAY Documentation</vt:lpstr>
      <vt:lpstr>Presentations of Experts Views – Reviews of relevant materials - Surveys</vt:lpstr>
      <vt:lpstr>Recommendations</vt:lpstr>
      <vt:lpstr>Development of the ESEA Repository</vt:lpstr>
      <vt:lpstr>Support of the development of a distributed repository for Science Education in Europe</vt:lpstr>
      <vt:lpstr>Παρουσίαση του PowerPoint</vt:lpstr>
      <vt:lpstr>ESEA Moocs (using online labs)</vt:lpstr>
      <vt:lpstr>2013-2015</vt:lpstr>
      <vt:lpstr>Παρουσίαση του PowerPoint</vt:lpstr>
      <vt:lpstr>Educational Design</vt:lpstr>
      <vt:lpstr>Authoring – Access – Deliver - Assess</vt:lpstr>
      <vt:lpstr>PISA 2012: Problem-solving</vt:lpstr>
      <vt:lpstr>Financial Support</vt:lpstr>
      <vt:lpstr>European Science Education Academy and Responsible Research and Innovation in HORIZON 2020</vt:lpstr>
      <vt:lpstr>Action Plan</vt:lpstr>
      <vt:lpstr>Steps Forward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WP6 – Networking and  clustering activities Workshop in Vollos, dates</dc:title>
  <dc:creator>Bénédicte HUCHET</dc:creator>
  <cp:lastModifiedBy>ea</cp:lastModifiedBy>
  <cp:revision>57</cp:revision>
  <dcterms:created xsi:type="dcterms:W3CDTF">2013-02-19T16:10:03Z</dcterms:created>
  <dcterms:modified xsi:type="dcterms:W3CDTF">2014-12-11T09:05:08Z</dcterms:modified>
</cp:coreProperties>
</file>